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2" r:id="rId2"/>
    <p:sldId id="263" r:id="rId3"/>
    <p:sldId id="264" r:id="rId4"/>
    <p:sldId id="281" r:id="rId5"/>
    <p:sldId id="267" r:id="rId6"/>
    <p:sldId id="268" r:id="rId7"/>
    <p:sldId id="269" r:id="rId8"/>
    <p:sldId id="280" r:id="rId9"/>
    <p:sldId id="271" r:id="rId10"/>
    <p:sldId id="272" r:id="rId11"/>
    <p:sldId id="273" r:id="rId12"/>
    <p:sldId id="274" r:id="rId13"/>
    <p:sldId id="276" r:id="rId14"/>
    <p:sldId id="277" r:id="rId15"/>
    <p:sldId id="278"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4" autoAdjust="0"/>
    <p:restoredTop sz="94643"/>
  </p:normalViewPr>
  <p:slideViewPr>
    <p:cSldViewPr snapToGrid="0" snapToObjects="1">
      <p:cViewPr varScale="1">
        <p:scale>
          <a:sx n="59" d="100"/>
          <a:sy n="59" d="100"/>
        </p:scale>
        <p:origin x="-2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26/07/18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41CE0B3-A00D-9A43-A932-5C811C6D7601}" type="datetimeFigureOut">
              <a:rPr lang="en-US" smtClean="0"/>
              <a:t>26/07/18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A563131-85D0-7842-9EC5-DF2482DA70EF}" type="slidenum">
              <a:rPr lang="en-US" smtClean="0"/>
              <a:t>‹#›</a:t>
            </a:fld>
            <a:endParaRPr lang="en-US"/>
          </a:p>
        </p:txBody>
      </p:sp>
    </p:spTree>
    <p:extLst>
      <p:ext uri="{BB962C8B-B14F-4D97-AF65-F5344CB8AC3E}">
        <p14:creationId xmlns:p14="http://schemas.microsoft.com/office/powerpoint/2010/main" val="1348012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STRIVE working group to explore implications of alcohol availability and marketing in SA, </a:t>
            </a:r>
            <a:r>
              <a:rPr lang="en-US" dirty="0" err="1"/>
              <a:t>Tz</a:t>
            </a:r>
            <a:r>
              <a:rPr lang="en-US" dirty="0"/>
              <a:t>, India</a:t>
            </a:r>
          </a:p>
          <a:p>
            <a:endParaRPr lang="en-US" dirty="0"/>
          </a:p>
          <a:p>
            <a:r>
              <a:rPr lang="en-US" dirty="0"/>
              <a:t>In mixed methods study using GPS mapping and participatory action research, aimed to </a:t>
            </a:r>
          </a:p>
          <a:p>
            <a:pPr marL="457200" indent="-457200">
              <a:lnSpc>
                <a:spcPct val="150000"/>
              </a:lnSpc>
              <a:buFont typeface="Wingdings" charset="2"/>
              <a:buChar char="§"/>
            </a:pPr>
            <a:r>
              <a:rPr lang="en-US" sz="1200" dirty="0"/>
              <a:t>Document the availability, pricing, packaging, advertising and marketing of alcohol in the three countries</a:t>
            </a:r>
          </a:p>
          <a:p>
            <a:pPr>
              <a:lnSpc>
                <a:spcPct val="150000"/>
              </a:lnSpc>
            </a:pPr>
            <a:endParaRPr lang="en-US" sz="1200" dirty="0"/>
          </a:p>
          <a:p>
            <a:pPr marL="457200" indent="-457200">
              <a:lnSpc>
                <a:spcPct val="150000"/>
              </a:lnSpc>
              <a:buFont typeface="Wingdings" charset="2"/>
              <a:buChar char="§"/>
            </a:pPr>
            <a:r>
              <a:rPr lang="en-US" sz="1200" dirty="0"/>
              <a:t>Explore youth perceptions of the availability, promotion, packaging and pricing of alcohol </a:t>
            </a:r>
          </a:p>
          <a:p>
            <a:pPr>
              <a:lnSpc>
                <a:spcPct val="150000"/>
              </a:lnSpc>
            </a:pPr>
            <a:endParaRPr lang="en-US" sz="1200" dirty="0"/>
          </a:p>
          <a:p>
            <a:pPr marL="457200" indent="-457200">
              <a:lnSpc>
                <a:spcPct val="150000"/>
              </a:lnSpc>
              <a:buFont typeface="Wingdings" charset="2"/>
              <a:buChar char="§"/>
            </a:pPr>
            <a:r>
              <a:rPr lang="en-US" sz="1200" dirty="0"/>
              <a:t>Explore youth drinking patterns, norms &amp; risky behaviors including sexual violence</a:t>
            </a:r>
          </a:p>
          <a:p>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1</a:t>
            </a:fld>
            <a:endParaRPr lang="en-GB"/>
          </a:p>
        </p:txBody>
      </p:sp>
    </p:spTree>
    <p:extLst>
      <p:ext uri="{BB962C8B-B14F-4D97-AF65-F5344CB8AC3E}">
        <p14:creationId xmlns:p14="http://schemas.microsoft.com/office/powerpoint/2010/main" val="293157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12</a:t>
            </a:fld>
            <a:endParaRPr lang="en-GB"/>
          </a:p>
        </p:txBody>
      </p:sp>
    </p:spTree>
    <p:extLst>
      <p:ext uri="{BB962C8B-B14F-4D97-AF65-F5344CB8AC3E}">
        <p14:creationId xmlns:p14="http://schemas.microsoft.com/office/powerpoint/2010/main" val="338687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13</a:t>
            </a:fld>
            <a:endParaRPr lang="en-GB"/>
          </a:p>
        </p:txBody>
      </p:sp>
    </p:spTree>
    <p:extLst>
      <p:ext uri="{BB962C8B-B14F-4D97-AF65-F5344CB8AC3E}">
        <p14:creationId xmlns:p14="http://schemas.microsoft.com/office/powerpoint/2010/main" val="99729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14</a:t>
            </a:fld>
            <a:endParaRPr lang="en-GB"/>
          </a:p>
        </p:txBody>
      </p:sp>
    </p:spTree>
    <p:extLst>
      <p:ext uri="{BB962C8B-B14F-4D97-AF65-F5344CB8AC3E}">
        <p14:creationId xmlns:p14="http://schemas.microsoft.com/office/powerpoint/2010/main" val="99729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15</a:t>
            </a:fld>
            <a:endParaRPr lang="en-GB"/>
          </a:p>
        </p:txBody>
      </p:sp>
    </p:spTree>
    <p:extLst>
      <p:ext uri="{BB962C8B-B14F-4D97-AF65-F5344CB8AC3E}">
        <p14:creationId xmlns:p14="http://schemas.microsoft.com/office/powerpoint/2010/main" val="187220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3</a:t>
            </a:fld>
            <a:endParaRPr lang="en-GB"/>
          </a:p>
        </p:txBody>
      </p:sp>
    </p:spTree>
    <p:extLst>
      <p:ext uri="{BB962C8B-B14F-4D97-AF65-F5344CB8AC3E}">
        <p14:creationId xmlns:p14="http://schemas.microsoft.com/office/powerpoint/2010/main" val="370404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school</a:t>
            </a:r>
            <a:r>
              <a:rPr lang="en-US" baseline="0" dirty="0"/>
              <a:t> within a 500m radius of between 7-30 alcohol outlets</a:t>
            </a:r>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baseline="0" dirty="0"/>
              <a:t>8-10 outlets per main street</a:t>
            </a:r>
          </a:p>
          <a:p>
            <a:r>
              <a:rPr lang="en-ZA" sz="1000" baseline="0" dirty="0"/>
              <a:t>15 standalone billboards and posters on main roads – brands changed twice to thrice within the study period </a:t>
            </a:r>
          </a:p>
          <a:p>
            <a:r>
              <a:rPr lang="en-ZA" sz="1000" dirty="0"/>
              <a:t>100% - All school</a:t>
            </a:r>
            <a:r>
              <a:rPr lang="en-ZA" sz="1000" baseline="0" dirty="0"/>
              <a:t>s had at least 1 outlet within a 500m radius. </a:t>
            </a:r>
          </a:p>
          <a:p>
            <a:r>
              <a:rPr lang="en-ZA" sz="1000" baseline="0" dirty="0"/>
              <a:t>Law says outlets should be 500m away from school &amp; places of worship (</a:t>
            </a:r>
            <a:r>
              <a:rPr lang="en-ZA" sz="1000" dirty="0"/>
              <a:t>10m)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000" baseline="0" dirty="0"/>
              <a:t>Lack of policing ; Lack of compliance; Liquor board continues to issue licenses </a:t>
            </a:r>
            <a:endParaRPr lang="en-ZA" sz="1000" dirty="0"/>
          </a:p>
          <a:p>
            <a:r>
              <a:rPr lang="en-ZA" sz="1000" dirty="0"/>
              <a:t>76%</a:t>
            </a:r>
            <a:r>
              <a:rPr lang="en-ZA" sz="1000" baseline="0" dirty="0"/>
              <a:t> = 112 outlets had advertising outside of the venue – poster/ painting of brand or pricing</a:t>
            </a:r>
          </a:p>
          <a:p>
            <a:endParaRPr lang="en-ZA" sz="1000" dirty="0"/>
          </a:p>
          <a:p>
            <a:r>
              <a:rPr lang="en-ZA" sz="1000" u="sng" dirty="0"/>
              <a:t>MRC survey findings:</a:t>
            </a:r>
          </a:p>
          <a:p>
            <a:r>
              <a:rPr lang="en-ZA" sz="1000" dirty="0"/>
              <a:t>TV movies 91%; Signs</a:t>
            </a:r>
            <a:r>
              <a:rPr lang="en-ZA" sz="1000" baseline="0" dirty="0"/>
              <a:t> at shops 87%; Poster and billboards 81%; Special price offers 77%</a:t>
            </a:r>
          </a:p>
          <a:p>
            <a:r>
              <a:rPr lang="en-ZA" sz="1000" baseline="0" dirty="0"/>
              <a:t>Sports sponsorships 70%; Celebrities 63%; Music events sponsorships 57%</a:t>
            </a:r>
            <a:endParaRPr lang="en-ZA" sz="1000" dirty="0"/>
          </a:p>
          <a:p>
            <a:endParaRPr lang="en-ZA" sz="1000" dirty="0"/>
          </a:p>
        </p:txBody>
      </p:sp>
      <p:sp>
        <p:nvSpPr>
          <p:cNvPr id="4" name="Slide Number Placeholder 3"/>
          <p:cNvSpPr>
            <a:spLocks noGrp="1"/>
          </p:cNvSpPr>
          <p:nvPr>
            <p:ph type="sldNum" sz="quarter" idx="10"/>
          </p:nvPr>
        </p:nvSpPr>
        <p:spPr/>
        <p:txBody>
          <a:bodyPr/>
          <a:lstStyle/>
          <a:p>
            <a:pPr>
              <a:defRPr/>
            </a:pPr>
            <a:fld id="{A7D48635-4163-44A5-A59A-3170A35D0B4C}" type="slidenum">
              <a:rPr lang="en-US" altLang="en-US" smtClean="0"/>
              <a:pPr>
                <a:defRPr/>
              </a:pPr>
              <a:t>6</a:t>
            </a:fld>
            <a:endParaRPr lang="en-US" altLang="en-US"/>
          </a:p>
        </p:txBody>
      </p:sp>
    </p:spTree>
    <p:extLst>
      <p:ext uri="{BB962C8B-B14F-4D97-AF65-F5344CB8AC3E}">
        <p14:creationId xmlns:p14="http://schemas.microsoft.com/office/powerpoint/2010/main" val="327845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There is a consistent accessibility of alcohol shops from colleges in all three regions within a distance of 100 m. </a:t>
            </a:r>
          </a:p>
          <a:p>
            <a:r>
              <a:rPr lang="en-US" sz="1200" kern="1200" dirty="0">
                <a:solidFill>
                  <a:schemeClr val="tx1"/>
                </a:solidFill>
                <a:effectLst/>
                <a:latin typeface="+mn-lt"/>
                <a:ea typeface="+mn-ea"/>
                <a:cs typeface="+mn-cs"/>
              </a:rPr>
              <a:t>In case of five colleges, liquor availability is within 50m, even fewer meters in case of some.</a:t>
            </a:r>
          </a:p>
          <a:p>
            <a:r>
              <a:rPr lang="en-US" sz="1200" kern="1200" dirty="0">
                <a:solidFill>
                  <a:schemeClr val="tx1"/>
                </a:solidFill>
                <a:effectLst/>
                <a:latin typeface="+mn-lt"/>
                <a:ea typeface="+mn-ea"/>
                <a:cs typeface="+mn-cs"/>
              </a:rPr>
              <a:t>The least distance in this case found to be 0.4 m, meaning a liquor facility just outside the college.</a:t>
            </a:r>
          </a:p>
          <a:p>
            <a:r>
              <a:rPr lang="en-US" sz="1200" kern="1200" dirty="0">
                <a:solidFill>
                  <a:schemeClr val="tx1"/>
                </a:solidFill>
                <a:effectLst/>
                <a:latin typeface="+mn-lt"/>
                <a:ea typeface="+mn-ea"/>
                <a:cs typeface="+mn-cs"/>
              </a:rPr>
              <a:t>Maximum density of alcohol outlets in South Mumbai that comprised of “resto-bars” and bars; whereas East Mumbai the alcohol </a:t>
            </a:r>
            <a:r>
              <a:rPr lang="en-US" sz="1200" kern="1200" dirty="0" err="1">
                <a:solidFill>
                  <a:schemeClr val="tx1"/>
                </a:solidFill>
                <a:effectLst/>
                <a:latin typeface="+mn-lt"/>
                <a:ea typeface="+mn-ea"/>
                <a:cs typeface="+mn-cs"/>
              </a:rPr>
              <a:t>outlers</a:t>
            </a:r>
            <a:r>
              <a:rPr lang="en-US" sz="1200" kern="1200" dirty="0">
                <a:solidFill>
                  <a:schemeClr val="tx1"/>
                </a:solidFill>
                <a:effectLst/>
                <a:latin typeface="+mn-lt"/>
                <a:ea typeface="+mn-ea"/>
                <a:cs typeface="+mn-cs"/>
              </a:rPr>
              <a:t> were relatively away from educational </a:t>
            </a:r>
            <a:r>
              <a:rPr lang="en-US" sz="1200" kern="1200" dirty="0" err="1">
                <a:solidFill>
                  <a:schemeClr val="tx1"/>
                </a:solidFill>
                <a:effectLst/>
                <a:latin typeface="+mn-lt"/>
                <a:ea typeface="+mn-ea"/>
                <a:cs typeface="+mn-cs"/>
              </a:rPr>
              <a:t>insitutions</a:t>
            </a:r>
            <a:r>
              <a:rPr lang="en-US" sz="1200" kern="1200" dirty="0">
                <a:solidFill>
                  <a:schemeClr val="tx1"/>
                </a:solidFill>
                <a:effectLst/>
                <a:latin typeface="+mn-lt"/>
                <a:ea typeface="+mn-ea"/>
                <a:cs typeface="+mn-cs"/>
              </a:rPr>
              <a:t> and mainly comprised of liquor shops</a:t>
            </a:r>
            <a:endParaRPr lang="en-IN" dirty="0"/>
          </a:p>
          <a:p>
            <a:pPr>
              <a:buFontTx/>
              <a:buChar char="-"/>
            </a:pPr>
            <a:endParaRPr lang="en-US" dirty="0"/>
          </a:p>
        </p:txBody>
      </p:sp>
      <p:sp>
        <p:nvSpPr>
          <p:cNvPr id="4" name="Slide Number Placeholder 3"/>
          <p:cNvSpPr>
            <a:spLocks noGrp="1"/>
          </p:cNvSpPr>
          <p:nvPr>
            <p:ph type="sldNum" sz="quarter" idx="10"/>
          </p:nvPr>
        </p:nvSpPr>
        <p:spPr/>
        <p:txBody>
          <a:bodyPr/>
          <a:lstStyle/>
          <a:p>
            <a:fld id="{67A40DA8-1B42-477D-92E8-2C3E8CC45A5A}" type="slidenum">
              <a:rPr lang="en-US" smtClean="0"/>
              <a:pPr/>
              <a:t>7</a:t>
            </a:fld>
            <a:endParaRPr lang="en-US"/>
          </a:p>
        </p:txBody>
      </p:sp>
    </p:spTree>
    <p:extLst>
      <p:ext uri="{BB962C8B-B14F-4D97-AF65-F5344CB8AC3E}">
        <p14:creationId xmlns:p14="http://schemas.microsoft.com/office/powerpoint/2010/main" val="171709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8</a:t>
            </a:fld>
            <a:endParaRPr lang="en-GB"/>
          </a:p>
        </p:txBody>
      </p:sp>
    </p:spTree>
    <p:extLst>
      <p:ext uri="{BB962C8B-B14F-4D97-AF65-F5344CB8AC3E}">
        <p14:creationId xmlns:p14="http://schemas.microsoft.com/office/powerpoint/2010/main" val="231484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9</a:t>
            </a:fld>
            <a:endParaRPr lang="en-GB"/>
          </a:p>
        </p:txBody>
      </p:sp>
    </p:spTree>
    <p:extLst>
      <p:ext uri="{BB962C8B-B14F-4D97-AF65-F5344CB8AC3E}">
        <p14:creationId xmlns:p14="http://schemas.microsoft.com/office/powerpoint/2010/main" val="129077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While aggressive marketing to youth was well documented by youth from middle class families, the messages were around life-style, swanky drinking venues and packaging which made easy to fit a bottle in your scooter</a:t>
            </a:r>
          </a:p>
          <a:p>
            <a:r>
              <a:rPr lang="en-IN" dirty="0"/>
              <a:t>Whereas youth who came from marginalised communities, saw alcohol everywhere around them without any special offers. This group noticed how close alcohol was being advertised near schools and coaching classes within their communities. </a:t>
            </a:r>
          </a:p>
        </p:txBody>
      </p:sp>
      <p:sp>
        <p:nvSpPr>
          <p:cNvPr id="4" name="Slide Number Placeholder 3"/>
          <p:cNvSpPr>
            <a:spLocks noGrp="1"/>
          </p:cNvSpPr>
          <p:nvPr>
            <p:ph type="sldNum" sz="quarter" idx="10"/>
          </p:nvPr>
        </p:nvSpPr>
        <p:spPr/>
        <p:txBody>
          <a:bodyPr/>
          <a:lstStyle/>
          <a:p>
            <a:fld id="{67A40DA8-1B42-477D-92E8-2C3E8CC45A5A}" type="slidenum">
              <a:rPr lang="en-US" smtClean="0"/>
              <a:pPr/>
              <a:t>10</a:t>
            </a:fld>
            <a:endParaRPr lang="en-US"/>
          </a:p>
        </p:txBody>
      </p:sp>
    </p:spTree>
    <p:extLst>
      <p:ext uri="{BB962C8B-B14F-4D97-AF65-F5344CB8AC3E}">
        <p14:creationId xmlns:p14="http://schemas.microsoft.com/office/powerpoint/2010/main" val="187886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E664D68-FB8C-49D8-8BF7-F3452B0C3E22}" type="slidenum">
              <a:rPr lang="en-GB" smtClean="0"/>
              <a:pPr/>
              <a:t>11</a:t>
            </a:fld>
            <a:endParaRPr lang="en-GB"/>
          </a:p>
        </p:txBody>
      </p:sp>
    </p:spTree>
    <p:extLst>
      <p:ext uri="{BB962C8B-B14F-4D97-AF65-F5344CB8AC3E}">
        <p14:creationId xmlns:p14="http://schemas.microsoft.com/office/powerpoint/2010/main" val="85856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rive.lshtm.ac.uk/" TargetMode="External"/><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3720"/>
            <a:ext cx="8974667" cy="4953000"/>
          </a:xfrm>
        </p:spPr>
        <p:txBody>
          <a:bodyPr>
            <a:noAutofit/>
          </a:bodyPr>
          <a:lstStyle/>
          <a:p>
            <a:r>
              <a:rPr lang="en-GB" sz="3600" dirty="0">
                <a:latin typeface="+mj-lt"/>
              </a:rPr>
              <a:t>Mapping Alcohol Availability to Youth in Tanzania, South Africa and India: Implications for structural interventions against HIV</a:t>
            </a:r>
            <a:r>
              <a:rPr lang="en-GB" sz="4000" b="1" dirty="0">
                <a:latin typeface="+mj-lt"/>
              </a:rPr>
              <a:t/>
            </a:r>
            <a:br>
              <a:rPr lang="en-GB" sz="4000" b="1" dirty="0">
                <a:latin typeface="+mj-lt"/>
              </a:rPr>
            </a:br>
            <a:r>
              <a:rPr lang="en-GB" sz="4000" b="1" dirty="0">
                <a:latin typeface="+mj-lt"/>
              </a:rPr>
              <a:t/>
            </a:r>
            <a:br>
              <a:rPr lang="en-GB" sz="4000" b="1" dirty="0">
                <a:latin typeface="+mj-lt"/>
              </a:rPr>
            </a:br>
            <a:r>
              <a:rPr lang="en-GB" sz="3200" b="0" dirty="0">
                <a:latin typeface="+mj-lt"/>
              </a:rPr>
              <a:t>Gerry Mshana on behalf of STRIVE colleagues</a:t>
            </a:r>
            <a:endParaRPr lang="en-GB" sz="3200" b="0" dirty="0">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72" y="5378381"/>
            <a:ext cx="8758095" cy="1053483"/>
          </a:xfrm>
          <a:prstGeom prst="rect">
            <a:avLst/>
          </a:prstGeom>
        </p:spPr>
      </p:pic>
    </p:spTree>
    <p:extLst>
      <p:ext uri="{BB962C8B-B14F-4D97-AF65-F5344CB8AC3E}">
        <p14:creationId xmlns:p14="http://schemas.microsoft.com/office/powerpoint/2010/main" val="1723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58200" cy="5257800"/>
          </a:xfrm>
        </p:spPr>
        <p:txBody>
          <a:bodyPr>
            <a:normAutofit/>
          </a:bodyPr>
          <a:lstStyle/>
          <a:p>
            <a:pPr marL="0" indent="0">
              <a:buNone/>
            </a:pPr>
            <a:r>
              <a:rPr lang="en-US" sz="2500" dirty="0"/>
              <a:t> </a:t>
            </a:r>
          </a:p>
          <a:p>
            <a:pPr marL="0" indent="0">
              <a:buNone/>
            </a:pPr>
            <a:endParaRPr lang="en-US" sz="2500" dirty="0"/>
          </a:p>
        </p:txBody>
      </p:sp>
      <p:sp>
        <p:nvSpPr>
          <p:cNvPr id="7" name="Rectangle 6"/>
          <p:cNvSpPr/>
          <p:nvPr/>
        </p:nvSpPr>
        <p:spPr>
          <a:xfrm>
            <a:off x="731951" y="649069"/>
            <a:ext cx="7588063" cy="646331"/>
          </a:xfrm>
          <a:prstGeom prst="rect">
            <a:avLst/>
          </a:prstGeom>
        </p:spPr>
        <p:txBody>
          <a:bodyPr wrap="square">
            <a:spAutoFit/>
          </a:bodyPr>
          <a:lstStyle/>
          <a:p>
            <a:pPr algn="ctr"/>
            <a:r>
              <a:rPr lang="en-US" sz="3600" dirty="0" smtClean="0">
                <a:solidFill>
                  <a:srgbClr val="FF0000"/>
                </a:solidFill>
              </a:rPr>
              <a:t>Advertisement in India  </a:t>
            </a:r>
            <a:endParaRPr lang="en-ZA" sz="3600" dirty="0">
              <a:solidFill>
                <a:srgbClr val="FF0000"/>
              </a:solidFill>
            </a:endParaRPr>
          </a:p>
        </p:txBody>
      </p:sp>
      <p:pic>
        <p:nvPicPr>
          <p:cNvPr id="9" name="Picture 8">
            <a:extLst>
              <a:ext uri="{FF2B5EF4-FFF2-40B4-BE49-F238E27FC236}">
                <a16:creationId xmlns="" xmlns:a16="http://schemas.microsoft.com/office/drawing/2014/main" id="{E28E357D-320F-443C-961F-C660B7A46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35" y="3079006"/>
            <a:ext cx="2754336" cy="1836224"/>
          </a:xfrm>
          <a:prstGeom prst="rect">
            <a:avLst/>
          </a:prstGeom>
        </p:spPr>
      </p:pic>
      <p:pic>
        <p:nvPicPr>
          <p:cNvPr id="11" name="Picture 10">
            <a:extLst>
              <a:ext uri="{FF2B5EF4-FFF2-40B4-BE49-F238E27FC236}">
                <a16:creationId xmlns="" xmlns:a16="http://schemas.microsoft.com/office/drawing/2014/main" id="{3437E43C-CCA4-4BD9-90B1-F364444F48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1167" y="3867223"/>
            <a:ext cx="2209800" cy="2096014"/>
          </a:xfrm>
          <a:prstGeom prst="rect">
            <a:avLst/>
          </a:prstGeom>
          <a:scene3d>
            <a:camera prst="orthographicFront">
              <a:rot lat="0" lon="0" rev="21299999"/>
            </a:camera>
            <a:lightRig rig="threePt" dir="t"/>
          </a:scene3d>
        </p:spPr>
      </p:pic>
      <p:sp>
        <p:nvSpPr>
          <p:cNvPr id="14" name="TextBox 13">
            <a:extLst>
              <a:ext uri="{FF2B5EF4-FFF2-40B4-BE49-F238E27FC236}">
                <a16:creationId xmlns="" xmlns:a16="http://schemas.microsoft.com/office/drawing/2014/main" id="{8E9C7329-C7BC-4A5A-B17E-A70D66ACDABC}"/>
              </a:ext>
            </a:extLst>
          </p:cNvPr>
          <p:cNvSpPr txBox="1"/>
          <p:nvPr/>
        </p:nvSpPr>
        <p:spPr>
          <a:xfrm>
            <a:off x="304800" y="1361774"/>
            <a:ext cx="7424319" cy="1446550"/>
          </a:xfrm>
          <a:prstGeom prst="rect">
            <a:avLst/>
          </a:prstGeom>
          <a:noFill/>
        </p:spPr>
        <p:txBody>
          <a:bodyPr wrap="square" rtlCol="0">
            <a:spAutoFit/>
          </a:bodyPr>
          <a:lstStyle/>
          <a:p>
            <a:pPr marL="285750" indent="-285750">
              <a:buFont typeface="Wingdings" charset="2"/>
              <a:buChar char="§"/>
            </a:pPr>
            <a:r>
              <a:rPr lang="en-IN" sz="2600" dirty="0"/>
              <a:t>Mostly done </a:t>
            </a:r>
            <a:r>
              <a:rPr lang="en-IN" sz="2600" dirty="0" smtClean="0"/>
              <a:t>online</a:t>
            </a:r>
          </a:p>
          <a:p>
            <a:pPr marL="285750" indent="-285750">
              <a:buFont typeface="Wingdings" charset="2"/>
              <a:buChar char="§"/>
            </a:pPr>
            <a:endParaRPr lang="en-IN" sz="1000" dirty="0"/>
          </a:p>
          <a:p>
            <a:pPr marL="285750" indent="-285750">
              <a:buFont typeface="Wingdings" charset="2"/>
              <a:buChar char="§"/>
            </a:pPr>
            <a:r>
              <a:rPr lang="en-IN" sz="2600" dirty="0" smtClean="0"/>
              <a:t>Although </a:t>
            </a:r>
            <a:r>
              <a:rPr lang="en-IN" sz="2600" dirty="0"/>
              <a:t>illegal, some alcohol adverts documented near education institutions in </a:t>
            </a:r>
            <a:r>
              <a:rPr lang="en-IN" sz="2600" dirty="0" smtClean="0"/>
              <a:t>India</a:t>
            </a:r>
          </a:p>
        </p:txBody>
      </p:sp>
      <p:pic>
        <p:nvPicPr>
          <p:cNvPr id="16" name="Picture 15">
            <a:extLst>
              <a:ext uri="{FF2B5EF4-FFF2-40B4-BE49-F238E27FC236}">
                <a16:creationId xmlns="" xmlns:a16="http://schemas.microsoft.com/office/drawing/2014/main" id="{01E718D0-97DE-4330-B313-FC28D4F9CD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9872" y="2648071"/>
            <a:ext cx="2136784" cy="2553230"/>
          </a:xfrm>
          <a:prstGeom prst="rect">
            <a:avLst/>
          </a:prstGeom>
        </p:spPr>
      </p:pic>
      <p:pic>
        <p:nvPicPr>
          <p:cNvPr id="20" name="Picture 19">
            <a:extLst>
              <a:ext uri="{FF2B5EF4-FFF2-40B4-BE49-F238E27FC236}">
                <a16:creationId xmlns="" xmlns:a16="http://schemas.microsoft.com/office/drawing/2014/main" id="{765261FE-A6BD-416C-991B-D216A9537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4067" y="4413270"/>
            <a:ext cx="3308933" cy="1958918"/>
          </a:xfrm>
          <a:prstGeom prst="rect">
            <a:avLst/>
          </a:prstGeom>
          <a:scene3d>
            <a:camera prst="orthographicFront">
              <a:rot lat="0" lon="0" rev="900000"/>
            </a:camera>
            <a:lightRig rig="threePt" dir="t"/>
          </a:scene3d>
        </p:spPr>
      </p:pic>
    </p:spTree>
    <p:extLst>
      <p:ext uri="{BB962C8B-B14F-4D97-AF65-F5344CB8AC3E}">
        <p14:creationId xmlns:p14="http://schemas.microsoft.com/office/powerpoint/2010/main" val="44205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IMR Mwanza\STRIVE\Multicountry Study\Data Collection\MOSHI\Data\PhotoVoice\Girls\Data\Photos\Top Ten Photos\ELVIRA\Analysis\Moshi_Girls Pt1 (5).JPG"/>
          <p:cNvPicPr/>
          <p:nvPr/>
        </p:nvPicPr>
        <p:blipFill>
          <a:blip r:embed="rId3" cstate="print"/>
          <a:srcRect/>
          <a:stretch>
            <a:fillRect/>
          </a:stretch>
        </p:blipFill>
        <p:spPr bwMode="auto">
          <a:xfrm>
            <a:off x="5076056" y="1556792"/>
            <a:ext cx="3312368" cy="3084591"/>
          </a:xfrm>
          <a:prstGeom prst="rect">
            <a:avLst/>
          </a:prstGeom>
          <a:noFill/>
          <a:ln w="9525">
            <a:noFill/>
            <a:miter lim="800000"/>
            <a:headEnd/>
            <a:tailEnd/>
          </a:ln>
        </p:spPr>
      </p:pic>
      <p:sp>
        <p:nvSpPr>
          <p:cNvPr id="7" name="TextBox 6"/>
          <p:cNvSpPr txBox="1"/>
          <p:nvPr/>
        </p:nvSpPr>
        <p:spPr>
          <a:xfrm>
            <a:off x="4800600" y="4786119"/>
            <a:ext cx="4129118" cy="1754326"/>
          </a:xfrm>
          <a:prstGeom prst="rect">
            <a:avLst/>
          </a:prstGeom>
          <a:noFill/>
        </p:spPr>
        <p:txBody>
          <a:bodyPr wrap="square" rtlCol="0">
            <a:spAutoFit/>
          </a:bodyPr>
          <a:lstStyle/>
          <a:p>
            <a:r>
              <a:rPr lang="en-US" i="1" dirty="0">
                <a:cs typeface="Arial" pitchFamily="34" charset="0"/>
              </a:rPr>
              <a:t>This photo shows a young man who has drank a lot of alcohol and is highly intoxicated…you can see he already regrets wasting his money. A lot of young people spend much more than what they earn. (</a:t>
            </a:r>
            <a:r>
              <a:rPr lang="en-ZA" dirty="0"/>
              <a:t>Tanzanian site</a:t>
            </a:r>
            <a:r>
              <a:rPr lang="en-US" i="1" dirty="0">
                <a:cs typeface="Arial" pitchFamily="34" charset="0"/>
              </a:rPr>
              <a:t>)</a:t>
            </a:r>
            <a:endParaRPr lang="en-US" dirty="0">
              <a:cs typeface="Arial" pitchFamily="34" charset="0"/>
            </a:endParaRPr>
          </a:p>
        </p:txBody>
      </p:sp>
      <p:sp>
        <p:nvSpPr>
          <p:cNvPr id="10" name="Title 1"/>
          <p:cNvSpPr>
            <a:spLocks noGrp="1"/>
          </p:cNvSpPr>
          <p:nvPr>
            <p:ph type="title"/>
          </p:nvPr>
        </p:nvSpPr>
        <p:spPr>
          <a:xfrm>
            <a:off x="457200" y="450101"/>
            <a:ext cx="8472518" cy="838200"/>
          </a:xfrm>
        </p:spPr>
        <p:txBody>
          <a:bodyPr rtlCol="0">
            <a:normAutofit/>
          </a:bodyPr>
          <a:lstStyle/>
          <a:p>
            <a:r>
              <a:rPr lang="en-US" sz="3200" b="0" dirty="0">
                <a:solidFill>
                  <a:srgbClr val="FF0000"/>
                </a:solidFill>
                <a:latin typeface="+mn-lt"/>
              </a:rPr>
              <a:t>Availability leads to youth alcohol ‘binging</a:t>
            </a:r>
            <a:r>
              <a:rPr lang="en-US" sz="3600" b="0" dirty="0">
                <a:solidFill>
                  <a:srgbClr val="FF0000"/>
                </a:solidFill>
                <a:latin typeface="+mn-lt"/>
              </a:rPr>
              <a:t>’</a:t>
            </a:r>
          </a:p>
        </p:txBody>
      </p:sp>
      <p:sp>
        <p:nvSpPr>
          <p:cNvPr id="2" name="Rectangle 1"/>
          <p:cNvSpPr/>
          <p:nvPr/>
        </p:nvSpPr>
        <p:spPr>
          <a:xfrm>
            <a:off x="457200" y="4419600"/>
            <a:ext cx="4176464" cy="2031325"/>
          </a:xfrm>
          <a:prstGeom prst="rect">
            <a:avLst/>
          </a:prstGeom>
        </p:spPr>
        <p:txBody>
          <a:bodyPr wrap="square">
            <a:spAutoFit/>
          </a:bodyPr>
          <a:lstStyle/>
          <a:p>
            <a:r>
              <a:rPr lang="en-ZA" i="1" dirty="0"/>
              <a:t>There is some madness in how we drink [alcohol]. The thing is we buy 5litre and you want to finish it in one night. You want to drink all of it… they drink to get drunk! …They would even tell you, “Why am I drinking alcohol if am not going to get drunk? </a:t>
            </a:r>
            <a:r>
              <a:rPr lang="en-ZA" dirty="0"/>
              <a:t>(South African site)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180" y="1460490"/>
            <a:ext cx="3520619" cy="2730509"/>
          </a:xfrm>
          <a:prstGeom prst="rect">
            <a:avLst/>
          </a:prstGeom>
        </p:spPr>
      </p:pic>
    </p:spTree>
    <p:extLst>
      <p:ext uri="{BB962C8B-B14F-4D97-AF65-F5344CB8AC3E}">
        <p14:creationId xmlns:p14="http://schemas.microsoft.com/office/powerpoint/2010/main" val="20371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199" y="457200"/>
            <a:ext cx="8412319" cy="838200"/>
          </a:xfrm>
        </p:spPr>
        <p:txBody>
          <a:bodyPr rtlCol="0">
            <a:normAutofit/>
          </a:bodyPr>
          <a:lstStyle/>
          <a:p>
            <a:r>
              <a:rPr lang="en-US" sz="3600" b="0" dirty="0">
                <a:solidFill>
                  <a:srgbClr val="ED1C24"/>
                </a:solidFill>
                <a:latin typeface="+mj-lt"/>
              </a:rPr>
              <a:t>Sexual risk, violence &amp; transactional sex</a:t>
            </a:r>
          </a:p>
        </p:txBody>
      </p:sp>
      <p:pic>
        <p:nvPicPr>
          <p:cNvPr id="11" name="Content Placeholder 10">
            <a:extLst>
              <a:ext uri="{FF2B5EF4-FFF2-40B4-BE49-F238E27FC236}">
                <a16:creationId xmlns="" xmlns:a16="http://schemas.microsoft.com/office/drawing/2014/main" id="{ED241221-348D-42AE-8CCC-316012AFF1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6919" b="16919"/>
          <a:stretch>
            <a:fillRect/>
          </a:stretch>
        </p:blipFill>
        <p:spPr>
          <a:xfrm>
            <a:off x="457199" y="3042837"/>
            <a:ext cx="3657600" cy="3039501"/>
          </a:xfrm>
          <a:prstGeom prst="rect">
            <a:avLst/>
          </a:prstGeom>
        </p:spPr>
      </p:pic>
      <p:sp>
        <p:nvSpPr>
          <p:cNvPr id="13" name="Rectangle 12"/>
          <p:cNvSpPr/>
          <p:nvPr/>
        </p:nvSpPr>
        <p:spPr>
          <a:xfrm>
            <a:off x="33214" y="1295400"/>
            <a:ext cx="8836304" cy="1892826"/>
          </a:xfrm>
          <a:prstGeom prst="rect">
            <a:avLst/>
          </a:prstGeom>
        </p:spPr>
        <p:txBody>
          <a:bodyPr wrap="square">
            <a:spAutoFit/>
          </a:bodyPr>
          <a:lstStyle/>
          <a:p>
            <a:pPr marL="285750" indent="-285750">
              <a:buFont typeface="Wingdings" charset="2"/>
              <a:buChar char="§"/>
            </a:pPr>
            <a:r>
              <a:rPr lang="en-US" sz="2400" b="1" dirty="0">
                <a:cs typeface="Arial" pitchFamily="34" charset="0"/>
              </a:rPr>
              <a:t> </a:t>
            </a:r>
            <a:r>
              <a:rPr lang="en-US" sz="2600" dirty="0" smtClean="0">
                <a:cs typeface="Arial" pitchFamily="34" charset="0"/>
              </a:rPr>
              <a:t>Youth </a:t>
            </a:r>
            <a:r>
              <a:rPr lang="en-US" sz="2600" dirty="0" smtClean="0">
                <a:cs typeface="Arial" pitchFamily="34" charset="0"/>
              </a:rPr>
              <a:t>relate </a:t>
            </a:r>
            <a:r>
              <a:rPr lang="en-US" sz="2600" dirty="0" smtClean="0">
                <a:cs typeface="Arial" pitchFamily="34" charset="0"/>
              </a:rPr>
              <a:t>alcohol with sexual violence</a:t>
            </a:r>
          </a:p>
          <a:p>
            <a:pPr marL="285750" indent="-285750">
              <a:buFont typeface="Wingdings" charset="2"/>
              <a:buChar char="§"/>
            </a:pPr>
            <a:endParaRPr lang="en-US" sz="500" dirty="0" smtClean="0">
              <a:cs typeface="Arial" pitchFamily="34" charset="0"/>
            </a:endParaRPr>
          </a:p>
          <a:p>
            <a:pPr marL="285750" indent="-285750">
              <a:buFont typeface="Wingdings" charset="2"/>
              <a:buChar char="§"/>
            </a:pPr>
            <a:r>
              <a:rPr lang="en-ZA" altLang="en-US" sz="2600" dirty="0"/>
              <a:t>Exchanging alcohol for sex often with older males </a:t>
            </a:r>
            <a:r>
              <a:rPr lang="en-ZA" altLang="en-US" sz="2600" dirty="0" smtClean="0"/>
              <a:t>acceptable</a:t>
            </a:r>
          </a:p>
          <a:p>
            <a:pPr marL="285750" indent="-285750">
              <a:buFont typeface="Wingdings" charset="2"/>
              <a:buChar char="§"/>
            </a:pPr>
            <a:endParaRPr lang="en-US" sz="500" dirty="0" smtClean="0">
              <a:cs typeface="Arial" pitchFamily="34" charset="0"/>
            </a:endParaRPr>
          </a:p>
          <a:p>
            <a:pPr marL="285750" indent="-285750">
              <a:buFont typeface="Wingdings" charset="2"/>
              <a:buChar char="§"/>
            </a:pPr>
            <a:r>
              <a:rPr lang="en-US" sz="2600" dirty="0" smtClean="0">
                <a:cs typeface="Arial" pitchFamily="34" charset="0"/>
              </a:rPr>
              <a:t>Unprotected</a:t>
            </a:r>
            <a:r>
              <a:rPr lang="en-US" sz="2600" dirty="0">
                <a:cs typeface="Arial" pitchFamily="34" charset="0"/>
              </a:rPr>
              <a:t>, unplanned and regretted sex </a:t>
            </a:r>
          </a:p>
          <a:p>
            <a:pPr marL="285750" indent="-285750">
              <a:buFont typeface="Wingdings" charset="2"/>
              <a:buChar char="§"/>
            </a:pPr>
            <a:endParaRPr lang="en-US" sz="500" dirty="0">
              <a:cs typeface="Arial" pitchFamily="34" charset="0"/>
            </a:endParaRPr>
          </a:p>
          <a:p>
            <a:pPr marL="285750" indent="-285750">
              <a:buFont typeface="Wingdings" charset="2"/>
              <a:buChar char="§"/>
            </a:pPr>
            <a:endParaRPr lang="en-US" sz="2400" dirty="0">
              <a:cs typeface="Arial" pitchFamily="34" charset="0"/>
            </a:endParaRPr>
          </a:p>
        </p:txBody>
      </p:sp>
      <p:sp>
        <p:nvSpPr>
          <p:cNvPr id="2" name="Rectangle 1"/>
          <p:cNvSpPr/>
          <p:nvPr/>
        </p:nvSpPr>
        <p:spPr>
          <a:xfrm>
            <a:off x="4297518" y="3042837"/>
            <a:ext cx="4846482" cy="2923878"/>
          </a:xfrm>
          <a:prstGeom prst="rect">
            <a:avLst/>
          </a:prstGeom>
        </p:spPr>
        <p:txBody>
          <a:bodyPr wrap="square">
            <a:spAutoFit/>
          </a:bodyPr>
          <a:lstStyle/>
          <a:p>
            <a:r>
              <a:rPr lang="en-ZA" sz="2300" i="1" dirty="0"/>
              <a:t>Like you get used to drinking … Friday, Saturday and Sunday you are on it [</a:t>
            </a:r>
            <a:r>
              <a:rPr lang="en-ZA" sz="2300" b="1" i="1" dirty="0"/>
              <a:t>All</a:t>
            </a:r>
            <a:r>
              <a:rPr lang="en-ZA" sz="2300" i="1" dirty="0"/>
              <a:t>: Yah] you don’t want to be home but just want to go out… because you can’t afford to buy alcohol every weekend, these are some of the things that make people to go to Sugar Daddys … then… they want you to sleep with them…</a:t>
            </a:r>
            <a:endParaRPr lang="en-ZA" altLang="en-US" sz="2300" dirty="0"/>
          </a:p>
        </p:txBody>
      </p:sp>
    </p:spTree>
    <p:extLst>
      <p:ext uri="{BB962C8B-B14F-4D97-AF65-F5344CB8AC3E}">
        <p14:creationId xmlns:p14="http://schemas.microsoft.com/office/powerpoint/2010/main" val="99923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0562"/>
            <a:ext cx="8280920" cy="1008112"/>
          </a:xfrm>
        </p:spPr>
        <p:txBody>
          <a:bodyPr>
            <a:normAutofit/>
          </a:bodyPr>
          <a:lstStyle/>
          <a:p>
            <a:r>
              <a:rPr lang="en-US" sz="3600" dirty="0">
                <a:latin typeface="+mn-lt"/>
              </a:rPr>
              <a:t>Policy recommendations</a:t>
            </a:r>
          </a:p>
        </p:txBody>
      </p:sp>
      <p:sp>
        <p:nvSpPr>
          <p:cNvPr id="3" name="Content Placeholder 2"/>
          <p:cNvSpPr>
            <a:spLocks noGrp="1"/>
          </p:cNvSpPr>
          <p:nvPr>
            <p:ph idx="1"/>
          </p:nvPr>
        </p:nvSpPr>
        <p:spPr>
          <a:xfrm>
            <a:off x="152400" y="1536782"/>
            <a:ext cx="8686800" cy="4935488"/>
          </a:xfrm>
        </p:spPr>
        <p:txBody>
          <a:bodyPr>
            <a:noAutofit/>
          </a:bodyPr>
          <a:lstStyle/>
          <a:p>
            <a:pPr marL="457200" indent="-457200">
              <a:buFont typeface="Wingdings" charset="2"/>
              <a:buChar char="§"/>
            </a:pPr>
            <a:r>
              <a:rPr lang="en-US" sz="2800" dirty="0">
                <a:latin typeface="+mn-lt"/>
              </a:rPr>
              <a:t>Need strong alcohol policies in developing countries to protect youth &amp; other vulnerable groups</a:t>
            </a:r>
          </a:p>
          <a:p>
            <a:pPr marL="1200150" lvl="1" indent="-457200">
              <a:buFont typeface="Wingdings" charset="2"/>
              <a:buChar char="§"/>
            </a:pPr>
            <a:r>
              <a:rPr lang="en-US" sz="2400" dirty="0">
                <a:latin typeface="+mn-lt"/>
              </a:rPr>
              <a:t>Create safe spaces e.g. schools &amp; playing grounds</a:t>
            </a:r>
          </a:p>
          <a:p>
            <a:endParaRPr lang="en-US" sz="1000" dirty="0">
              <a:latin typeface="+mn-lt"/>
            </a:endParaRPr>
          </a:p>
          <a:p>
            <a:pPr marL="457200" indent="-457200">
              <a:buFont typeface="Wingdings" charset="2"/>
              <a:buChar char="§"/>
            </a:pPr>
            <a:r>
              <a:rPr lang="en-US" sz="2800" dirty="0">
                <a:latin typeface="+mn-lt"/>
              </a:rPr>
              <a:t>Such policies must regulate alcohol availability and advertisement targeting youth </a:t>
            </a:r>
          </a:p>
          <a:p>
            <a:pPr marL="457200" indent="-457200">
              <a:buFont typeface="Wingdings" charset="2"/>
              <a:buChar char="§"/>
            </a:pPr>
            <a:endParaRPr lang="en-US" sz="1000" dirty="0">
              <a:latin typeface="+mn-lt"/>
            </a:endParaRPr>
          </a:p>
          <a:p>
            <a:pPr marL="457200" indent="-457200">
              <a:buFont typeface="Wingdings" charset="2"/>
              <a:buChar char="§"/>
            </a:pPr>
            <a:r>
              <a:rPr lang="en-US" sz="2800" dirty="0">
                <a:latin typeface="+mn-lt"/>
              </a:rPr>
              <a:t>Use powerful evidence display tools such as mapping to engage policy makers in implementation of such policies</a:t>
            </a:r>
          </a:p>
          <a:p>
            <a:pPr marL="457200" indent="-457200">
              <a:buFont typeface="Wingdings" charset="2"/>
              <a:buChar char="§"/>
            </a:pPr>
            <a:endParaRPr lang="en-US" sz="1000" dirty="0">
              <a:latin typeface="+mn-lt"/>
            </a:endParaRPr>
          </a:p>
          <a:p>
            <a:endParaRPr lang="en-US" sz="1000" dirty="0"/>
          </a:p>
        </p:txBody>
      </p:sp>
    </p:spTree>
    <p:extLst>
      <p:ext uri="{BB962C8B-B14F-4D97-AF65-F5344CB8AC3E}">
        <p14:creationId xmlns:p14="http://schemas.microsoft.com/office/powerpoint/2010/main" val="419900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80920" cy="1008112"/>
          </a:xfrm>
        </p:spPr>
        <p:txBody>
          <a:bodyPr>
            <a:normAutofit/>
          </a:bodyPr>
          <a:lstStyle/>
          <a:p>
            <a:r>
              <a:rPr lang="en-US" sz="3600" dirty="0">
                <a:latin typeface="+mn-lt"/>
              </a:rPr>
              <a:t>Implications for HIV </a:t>
            </a:r>
            <a:r>
              <a:rPr lang="en-US" sz="3600" dirty="0" err="1">
                <a:latin typeface="+mn-lt"/>
              </a:rPr>
              <a:t>programmes</a:t>
            </a:r>
            <a:endParaRPr lang="en-US" sz="3600" dirty="0">
              <a:latin typeface="+mn-lt"/>
            </a:endParaRPr>
          </a:p>
        </p:txBody>
      </p:sp>
      <p:sp>
        <p:nvSpPr>
          <p:cNvPr id="3" name="Content Placeholder 2"/>
          <p:cNvSpPr>
            <a:spLocks noGrp="1"/>
          </p:cNvSpPr>
          <p:nvPr>
            <p:ph idx="1"/>
          </p:nvPr>
        </p:nvSpPr>
        <p:spPr>
          <a:xfrm>
            <a:off x="317376" y="1626888"/>
            <a:ext cx="8496944" cy="4550423"/>
          </a:xfrm>
        </p:spPr>
        <p:txBody>
          <a:bodyPr>
            <a:noAutofit/>
          </a:bodyPr>
          <a:lstStyle/>
          <a:p>
            <a:pPr marL="457200" indent="-457200">
              <a:buFont typeface="Wingdings" charset="2"/>
              <a:buChar char="§"/>
            </a:pPr>
            <a:r>
              <a:rPr lang="en-US" sz="2800" dirty="0">
                <a:latin typeface="+mn-lt"/>
              </a:rPr>
              <a:t>Interventions need to address alcohol use among youth to reduce risk of HIV &amp; reduce barriers to access to effective HIV prevention and treatment options</a:t>
            </a:r>
          </a:p>
          <a:p>
            <a:pPr marL="457200" indent="-457200">
              <a:buFont typeface="Wingdings" charset="2"/>
              <a:buChar char="§"/>
            </a:pPr>
            <a:endParaRPr lang="en-US" sz="1000" dirty="0">
              <a:latin typeface="+mn-lt"/>
            </a:endParaRPr>
          </a:p>
          <a:p>
            <a:pPr marL="457200" indent="-457200">
              <a:buFont typeface="Wingdings" charset="2"/>
              <a:buChar char="§"/>
            </a:pPr>
            <a:r>
              <a:rPr lang="en-US" sz="2800" dirty="0">
                <a:latin typeface="+mn-lt"/>
              </a:rPr>
              <a:t>Such interventions need to address:</a:t>
            </a:r>
          </a:p>
          <a:p>
            <a:pPr marL="1200150" lvl="1" indent="-457200">
              <a:buFont typeface="Wingdings" charset="2"/>
              <a:buChar char="§"/>
            </a:pPr>
            <a:r>
              <a:rPr lang="en-US" sz="2500" dirty="0">
                <a:latin typeface="+mn-lt"/>
              </a:rPr>
              <a:t>Binge drinking</a:t>
            </a:r>
          </a:p>
          <a:p>
            <a:pPr marL="1200150" lvl="1" indent="-457200">
              <a:buFont typeface="Wingdings" charset="2"/>
              <a:buChar char="§"/>
            </a:pPr>
            <a:r>
              <a:rPr lang="en-US" sz="2500" dirty="0">
                <a:latin typeface="+mn-lt"/>
              </a:rPr>
              <a:t>Transactional sex</a:t>
            </a:r>
          </a:p>
          <a:p>
            <a:pPr marL="1200150" lvl="1" indent="-457200">
              <a:buFont typeface="Wingdings" charset="2"/>
              <a:buChar char="§"/>
            </a:pPr>
            <a:r>
              <a:rPr lang="en-ZA" sz="2500" dirty="0">
                <a:latin typeface="+mn-lt"/>
              </a:rPr>
              <a:t>Unsafe sex and casual sex that is later regretted</a:t>
            </a:r>
            <a:endParaRPr lang="en-US" sz="2500" dirty="0">
              <a:latin typeface="+mn-lt"/>
            </a:endParaRPr>
          </a:p>
          <a:p>
            <a:pPr marL="1200150" lvl="1" indent="-457200">
              <a:buFont typeface="Wingdings" charset="2"/>
              <a:buChar char="§"/>
            </a:pPr>
            <a:r>
              <a:rPr lang="en-US" sz="2500" dirty="0">
                <a:latin typeface="+mn-lt"/>
              </a:rPr>
              <a:t>Sexual violence</a:t>
            </a:r>
          </a:p>
        </p:txBody>
      </p:sp>
    </p:spTree>
    <p:extLst>
      <p:ext uri="{BB962C8B-B14F-4D97-AF65-F5344CB8AC3E}">
        <p14:creationId xmlns:p14="http://schemas.microsoft.com/office/powerpoint/2010/main" val="121897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0" y="1706135"/>
            <a:ext cx="4572000" cy="5445968"/>
          </a:xfrm>
          <a:prstGeom prst="rect">
            <a:avLst/>
          </a:prstGeom>
        </p:spPr>
        <p:txBody>
          <a:bodyPr/>
          <a:lstStyle>
            <a:lvl1pPr marL="0" indent="0" algn="l" defTabSz="914400" rtl="0" eaLnBrk="1" latinLnBrk="0" hangingPunct="1">
              <a:spcBef>
                <a:spcPct val="20000"/>
              </a:spcBef>
              <a:buFontTx/>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a:t>STRIVE Alcohol Working group</a:t>
            </a:r>
          </a:p>
          <a:p>
            <a:endParaRPr lang="en-US" sz="2800" dirty="0"/>
          </a:p>
          <a:p>
            <a:r>
              <a:rPr lang="en-US" dirty="0"/>
              <a:t>	</a:t>
            </a:r>
          </a:p>
        </p:txBody>
      </p:sp>
      <p:sp>
        <p:nvSpPr>
          <p:cNvPr id="5" name="Content Placeholder 5"/>
          <p:cNvSpPr txBox="1">
            <a:spLocks/>
          </p:cNvSpPr>
          <p:nvPr/>
        </p:nvSpPr>
        <p:spPr>
          <a:xfrm>
            <a:off x="4696564" y="4997949"/>
            <a:ext cx="4076620" cy="991344"/>
          </a:xfrm>
          <a:prstGeom prst="rect">
            <a:avLst/>
          </a:prstGeom>
        </p:spPr>
        <p:txBody>
          <a:bodyPr/>
          <a:lstStyle>
            <a:lvl1pPr marL="0" indent="0" algn="l" defTabSz="914400" rtl="0" eaLnBrk="1" latinLnBrk="0" hangingPunct="1">
              <a:spcBef>
                <a:spcPct val="20000"/>
              </a:spcBef>
              <a:buFontTx/>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hlinkClick r:id="rId3"/>
              </a:rPr>
              <a:t>www.strive.lshtm.ac.uk</a:t>
            </a:r>
            <a:r>
              <a:rPr lang="en-US" sz="2800" dirty="0"/>
              <a:t> </a:t>
            </a:r>
          </a:p>
          <a:p>
            <a:endParaRPr lang="en-US" dirty="0"/>
          </a:p>
          <a:p>
            <a:r>
              <a:rPr lang="en-US" dirty="0"/>
              <a:t>	</a:t>
            </a:r>
          </a:p>
        </p:txBody>
      </p:sp>
      <p:sp>
        <p:nvSpPr>
          <p:cNvPr id="6" name="Content Placeholder 5"/>
          <p:cNvSpPr txBox="1">
            <a:spLocks/>
          </p:cNvSpPr>
          <p:nvPr/>
        </p:nvSpPr>
        <p:spPr>
          <a:xfrm>
            <a:off x="4696564" y="2018919"/>
            <a:ext cx="3952056" cy="300330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charset="2"/>
              <a:buChar char="§"/>
            </a:pPr>
            <a:r>
              <a:rPr lang="en-US" dirty="0"/>
              <a:t>Study participants in all countries</a:t>
            </a:r>
          </a:p>
          <a:p>
            <a:pPr marL="457200" indent="-457200">
              <a:buFont typeface="Wingdings" charset="2"/>
              <a:buChar char="§"/>
            </a:pPr>
            <a:r>
              <a:rPr lang="en-US" dirty="0"/>
              <a:t>Central and local government officials in the study sites</a:t>
            </a:r>
          </a:p>
          <a:p>
            <a:pPr marL="457200" indent="-457200">
              <a:buFont typeface="Wingdings" charset="2"/>
              <a:buChar char="§"/>
            </a:pPr>
            <a:r>
              <a:rPr lang="en-US" dirty="0"/>
              <a:t>DFID, UK (funder)</a:t>
            </a:r>
          </a:p>
          <a:p>
            <a:r>
              <a:rPr lang="en-US" dirty="0"/>
              <a:t>	</a:t>
            </a:r>
          </a:p>
        </p:txBody>
      </p:sp>
      <p:sp>
        <p:nvSpPr>
          <p:cNvPr id="3" name="Rectangle 2"/>
          <p:cNvSpPr/>
          <p:nvPr/>
        </p:nvSpPr>
        <p:spPr>
          <a:xfrm>
            <a:off x="0" y="2295974"/>
            <a:ext cx="4572000" cy="3970318"/>
          </a:xfrm>
          <a:prstGeom prst="rect">
            <a:avLst/>
          </a:prstGeom>
        </p:spPr>
        <p:txBody>
          <a:bodyPr>
            <a:spAutoFit/>
          </a:bodyPr>
          <a:lstStyle/>
          <a:p>
            <a:pPr marL="1490663" indent="-1490663"/>
            <a:r>
              <a:rPr lang="en-GB" b="1" i="1" dirty="0">
                <a:solidFill>
                  <a:srgbClr val="0000FF"/>
                </a:solidFill>
              </a:rPr>
              <a:t>Katherine Fritz</a:t>
            </a:r>
            <a:r>
              <a:rPr lang="en-GB" dirty="0"/>
              <a:t>: International Centre for Research on Women (ICRW), Washington DC, USA</a:t>
            </a:r>
          </a:p>
          <a:p>
            <a:pPr marL="1828800" indent="-1828800"/>
            <a:r>
              <a:rPr lang="en-GB" b="1" i="1" dirty="0" err="1">
                <a:solidFill>
                  <a:srgbClr val="0000FF"/>
                </a:solidFill>
              </a:rPr>
              <a:t>Lebohang</a:t>
            </a:r>
            <a:r>
              <a:rPr lang="en-GB" b="1" i="1" dirty="0">
                <a:solidFill>
                  <a:srgbClr val="0000FF"/>
                </a:solidFill>
              </a:rPr>
              <a:t> </a:t>
            </a:r>
            <a:r>
              <a:rPr lang="en-GB" b="1" i="1" dirty="0" err="1">
                <a:solidFill>
                  <a:srgbClr val="0000FF"/>
                </a:solidFill>
              </a:rPr>
              <a:t>Letsela</a:t>
            </a:r>
            <a:r>
              <a:rPr lang="en-GB" b="1" i="1" dirty="0">
                <a:solidFill>
                  <a:srgbClr val="0000FF"/>
                </a:solidFill>
              </a:rPr>
              <a:t> &amp;</a:t>
            </a:r>
          </a:p>
          <a:p>
            <a:pPr marL="1828800" indent="-1828800"/>
            <a:r>
              <a:rPr lang="en-GB" b="1" i="1" dirty="0" err="1">
                <a:solidFill>
                  <a:srgbClr val="0000FF"/>
                </a:solidFill>
              </a:rPr>
              <a:t>Renay</a:t>
            </a:r>
            <a:r>
              <a:rPr lang="en-GB" b="1" i="1" dirty="0">
                <a:solidFill>
                  <a:srgbClr val="0000FF"/>
                </a:solidFill>
              </a:rPr>
              <a:t> Weiner       </a:t>
            </a:r>
            <a:r>
              <a:rPr lang="en-GB" dirty="0">
                <a:solidFill>
                  <a:schemeClr val="bg1">
                    <a:lumMod val="50000"/>
                  </a:schemeClr>
                </a:solidFill>
              </a:rPr>
              <a:t> : </a:t>
            </a:r>
            <a:r>
              <a:rPr lang="en-GB" dirty="0"/>
              <a:t>Soul City Institute for Social Justice, Johannesburg, South Africa</a:t>
            </a:r>
          </a:p>
          <a:p>
            <a:pPr marL="1544638" indent="-1544638"/>
            <a:r>
              <a:rPr lang="en-GB" b="1" i="1" dirty="0" err="1">
                <a:solidFill>
                  <a:srgbClr val="0000FF"/>
                </a:solidFill>
              </a:rPr>
              <a:t>Haika</a:t>
            </a:r>
            <a:r>
              <a:rPr lang="en-GB" b="1" i="1" dirty="0">
                <a:solidFill>
                  <a:srgbClr val="0000FF"/>
                </a:solidFill>
              </a:rPr>
              <a:t> Osaki</a:t>
            </a:r>
            <a:r>
              <a:rPr lang="en-GB" b="1" i="1" dirty="0">
                <a:solidFill>
                  <a:schemeClr val="bg1">
                    <a:lumMod val="50000"/>
                  </a:schemeClr>
                </a:solidFill>
              </a:rPr>
              <a:t>	</a:t>
            </a:r>
            <a:r>
              <a:rPr lang="en-GB" dirty="0"/>
              <a:t>National Institute for   Medical Research (NIMR), Mwanza, Tanzania</a:t>
            </a:r>
          </a:p>
          <a:p>
            <a:pPr marL="1778000" indent="-1778000"/>
            <a:r>
              <a:rPr lang="en-GB" b="1" i="1" dirty="0" err="1">
                <a:solidFill>
                  <a:srgbClr val="0000FF"/>
                </a:solidFill>
              </a:rPr>
              <a:t>Priti</a:t>
            </a:r>
            <a:r>
              <a:rPr lang="en-GB" b="1" i="1" dirty="0">
                <a:solidFill>
                  <a:srgbClr val="0000FF"/>
                </a:solidFill>
              </a:rPr>
              <a:t> </a:t>
            </a:r>
            <a:r>
              <a:rPr lang="en-GB" b="1" i="1" dirty="0" err="1">
                <a:solidFill>
                  <a:srgbClr val="0000FF"/>
                </a:solidFill>
              </a:rPr>
              <a:t>Prabhughate</a:t>
            </a:r>
            <a:r>
              <a:rPr lang="en-GB" dirty="0">
                <a:solidFill>
                  <a:schemeClr val="bg1">
                    <a:lumMod val="50000"/>
                  </a:schemeClr>
                </a:solidFill>
              </a:rPr>
              <a:t> 	</a:t>
            </a:r>
            <a:r>
              <a:rPr lang="en-GB" dirty="0"/>
              <a:t>International Centre for Research on Women (ICRW), Mumbai, India</a:t>
            </a:r>
          </a:p>
          <a:p>
            <a:pPr marL="1778000" indent="-1778000"/>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846"/>
            <a:ext cx="9144000" cy="1053483"/>
          </a:xfrm>
          <a:prstGeom prst="rect">
            <a:avLst/>
          </a:prstGeom>
        </p:spPr>
      </p:pic>
      <p:sp>
        <p:nvSpPr>
          <p:cNvPr id="2" name="Title 1"/>
          <p:cNvSpPr>
            <a:spLocks noGrp="1"/>
          </p:cNvSpPr>
          <p:nvPr>
            <p:ph type="title"/>
          </p:nvPr>
        </p:nvSpPr>
        <p:spPr>
          <a:xfrm>
            <a:off x="367700" y="809647"/>
            <a:ext cx="8280920" cy="1008112"/>
          </a:xfrm>
        </p:spPr>
        <p:txBody>
          <a:bodyPr>
            <a:normAutofit/>
          </a:bodyPr>
          <a:lstStyle/>
          <a:p>
            <a:r>
              <a:rPr lang="en-US" sz="3600" dirty="0">
                <a:latin typeface="+mn-lt"/>
              </a:rPr>
              <a:t>Acknowledgements</a:t>
            </a:r>
          </a:p>
        </p:txBody>
      </p:sp>
    </p:spTree>
    <p:extLst>
      <p:ext uri="{BB962C8B-B14F-4D97-AF65-F5344CB8AC3E}">
        <p14:creationId xmlns:p14="http://schemas.microsoft.com/office/powerpoint/2010/main" val="319061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685800"/>
            <a:ext cx="5643602" cy="642942"/>
          </a:xfrm>
        </p:spPr>
        <p:txBody>
          <a:bodyPr>
            <a:normAutofit/>
          </a:bodyPr>
          <a:lstStyle/>
          <a:p>
            <a:r>
              <a:rPr lang="en-GB" sz="3600" dirty="0">
                <a:latin typeface="+mj-lt"/>
              </a:rPr>
              <a:t>Background</a:t>
            </a:r>
            <a:endParaRPr lang="en-US" sz="3600" b="1" dirty="0">
              <a:solidFill>
                <a:schemeClr val="tx1"/>
              </a:solidFill>
              <a:latin typeface="+mj-lt"/>
            </a:endParaRPr>
          </a:p>
        </p:txBody>
      </p:sp>
      <p:sp>
        <p:nvSpPr>
          <p:cNvPr id="6" name="Content Placeholder 5"/>
          <p:cNvSpPr>
            <a:spLocks noGrp="1"/>
          </p:cNvSpPr>
          <p:nvPr>
            <p:ph idx="1"/>
          </p:nvPr>
        </p:nvSpPr>
        <p:spPr>
          <a:xfrm>
            <a:off x="381000" y="1519815"/>
            <a:ext cx="8458200" cy="4800600"/>
          </a:xfrm>
        </p:spPr>
        <p:txBody>
          <a:bodyPr>
            <a:normAutofit fontScale="92500" lnSpcReduction="10000"/>
          </a:bodyPr>
          <a:lstStyle/>
          <a:p>
            <a:pPr>
              <a:buFont typeface="Wingdings" charset="2"/>
              <a:buChar char="§"/>
            </a:pPr>
            <a:r>
              <a:rPr lang="en-US" dirty="0"/>
              <a:t> </a:t>
            </a:r>
            <a:r>
              <a:rPr lang="en-US" dirty="0">
                <a:latin typeface="+mn-lt"/>
              </a:rPr>
              <a:t>Alcohol use is one of the drivers of HIV risk linked to:</a:t>
            </a:r>
          </a:p>
          <a:p>
            <a:pPr lvl="1">
              <a:buFont typeface="Wingdings" charset="2"/>
              <a:buChar char="§"/>
            </a:pPr>
            <a:r>
              <a:rPr lang="en-US" dirty="0">
                <a:latin typeface="+mn-lt"/>
              </a:rPr>
              <a:t>Multiple partnerships (</a:t>
            </a:r>
            <a:r>
              <a:rPr lang="en-US" sz="2000" dirty="0" err="1">
                <a:latin typeface="+mn-lt"/>
              </a:rPr>
              <a:t>Kalichman</a:t>
            </a:r>
            <a:r>
              <a:rPr lang="en-US" sz="2000" dirty="0">
                <a:latin typeface="+mn-lt"/>
              </a:rPr>
              <a:t> et al 2007</a:t>
            </a:r>
            <a:r>
              <a:rPr lang="en-US" dirty="0">
                <a:latin typeface="+mn-lt"/>
              </a:rPr>
              <a:t>)</a:t>
            </a:r>
          </a:p>
          <a:p>
            <a:pPr lvl="1">
              <a:buFont typeface="Wingdings" charset="2"/>
              <a:buChar char="§"/>
            </a:pPr>
            <a:r>
              <a:rPr lang="en-US" dirty="0">
                <a:latin typeface="+mn-lt"/>
              </a:rPr>
              <a:t>Unprotected sex and incorrect condom use </a:t>
            </a:r>
            <a:r>
              <a:rPr lang="en-US" sz="2000" dirty="0">
                <a:latin typeface="+mn-lt"/>
              </a:rPr>
              <a:t>(</a:t>
            </a:r>
            <a:r>
              <a:rPr lang="en-US" sz="2000" dirty="0" err="1">
                <a:latin typeface="+mn-lt"/>
              </a:rPr>
              <a:t>Chersich</a:t>
            </a:r>
            <a:r>
              <a:rPr lang="en-US" sz="2000" dirty="0">
                <a:latin typeface="+mn-lt"/>
              </a:rPr>
              <a:t> and Reese 2010)</a:t>
            </a:r>
          </a:p>
          <a:p>
            <a:pPr lvl="1">
              <a:buFont typeface="Wingdings" charset="2"/>
              <a:buChar char="§"/>
            </a:pPr>
            <a:r>
              <a:rPr lang="en-US" dirty="0">
                <a:latin typeface="+mn-lt"/>
              </a:rPr>
              <a:t>Transactional sex </a:t>
            </a:r>
            <a:r>
              <a:rPr lang="en-US" sz="2000" dirty="0">
                <a:latin typeface="+mn-lt"/>
              </a:rPr>
              <a:t>(Norris et al 2009)</a:t>
            </a:r>
          </a:p>
          <a:p>
            <a:pPr marL="457200" lvl="1" indent="0">
              <a:buNone/>
            </a:pPr>
            <a:endParaRPr lang="en-US" sz="1400" dirty="0">
              <a:latin typeface="+mn-lt"/>
            </a:endParaRPr>
          </a:p>
          <a:p>
            <a:pPr>
              <a:buFont typeface="Wingdings" charset="2"/>
              <a:buChar char="§"/>
            </a:pPr>
            <a:r>
              <a:rPr lang="en-US" dirty="0">
                <a:latin typeface="+mn-lt"/>
              </a:rPr>
              <a:t> Alcohol use also linked to negative treatment outcomes: </a:t>
            </a:r>
          </a:p>
          <a:p>
            <a:pPr lvl="1">
              <a:buFont typeface="Wingdings" charset="2"/>
              <a:buChar char="§"/>
            </a:pPr>
            <a:r>
              <a:rPr lang="en-US" dirty="0">
                <a:latin typeface="+mn-lt"/>
              </a:rPr>
              <a:t>Associated with poor adherence to ART </a:t>
            </a:r>
            <a:r>
              <a:rPr lang="en-US" sz="2000" dirty="0">
                <a:latin typeface="+mn-lt"/>
              </a:rPr>
              <a:t>(</a:t>
            </a:r>
            <a:r>
              <a:rPr lang="en-US" sz="2000" dirty="0" err="1">
                <a:latin typeface="+mn-lt"/>
              </a:rPr>
              <a:t>Jaquet</a:t>
            </a:r>
            <a:r>
              <a:rPr lang="en-US" sz="2000" dirty="0">
                <a:latin typeface="+mn-lt"/>
              </a:rPr>
              <a:t> et al 2010)</a:t>
            </a:r>
          </a:p>
          <a:p>
            <a:pPr lvl="1">
              <a:buFont typeface="Wingdings" charset="2"/>
              <a:buChar char="§"/>
            </a:pPr>
            <a:r>
              <a:rPr lang="en-US" dirty="0">
                <a:latin typeface="+mn-lt"/>
              </a:rPr>
              <a:t>Some studies link alcohol use with disease progression</a:t>
            </a:r>
          </a:p>
          <a:p>
            <a:pPr lvl="1">
              <a:buFont typeface="Arial" pitchFamily="34" charset="0"/>
              <a:buChar char="•"/>
            </a:pPr>
            <a:endParaRPr lang="en-US" dirty="0"/>
          </a:p>
          <a:p>
            <a:pPr lvl="1">
              <a:buFont typeface="Arial" pitchFamily="34" charset="0"/>
              <a:buChar char="•"/>
            </a:pPr>
            <a:endParaRPr lang="en-US" dirty="0"/>
          </a:p>
          <a:p>
            <a:pPr>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a:p>
            <a:endParaRPr lang="en-US" dirty="0"/>
          </a:p>
          <a:p>
            <a:pPr lvl="1">
              <a:buFont typeface="Arial" pitchFamily="34" charset="0"/>
              <a:buChar char="•"/>
            </a:pPr>
            <a:endParaRPr lang="en-US" dirty="0"/>
          </a:p>
          <a:p>
            <a:pPr lvl="1">
              <a:buFont typeface="Arial" pitchFamily="34" charset="0"/>
              <a:buChar char="•"/>
            </a:pPr>
            <a:endParaRPr lang="en-US" dirty="0"/>
          </a:p>
        </p:txBody>
      </p:sp>
    </p:spTree>
    <p:extLst>
      <p:ext uri="{BB962C8B-B14F-4D97-AF65-F5344CB8AC3E}">
        <p14:creationId xmlns:p14="http://schemas.microsoft.com/office/powerpoint/2010/main" val="307114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25" y="688760"/>
            <a:ext cx="5317404" cy="6169240"/>
          </a:xfrm>
        </p:spPr>
        <p:txBody>
          <a:bodyPr>
            <a:normAutofit fontScale="25000" lnSpcReduction="20000"/>
          </a:bodyPr>
          <a:lstStyle/>
          <a:p>
            <a:pPr marL="0" indent="0" algn="ctr">
              <a:lnSpc>
                <a:spcPct val="120000"/>
              </a:lnSpc>
              <a:buNone/>
            </a:pPr>
            <a:r>
              <a:rPr lang="en-US" sz="14400" b="1" dirty="0">
                <a:solidFill>
                  <a:srgbClr val="0099D2"/>
                </a:solidFill>
                <a:latin typeface="+mn-lt"/>
              </a:rPr>
              <a:t>Objectives</a:t>
            </a:r>
          </a:p>
          <a:p>
            <a:pPr>
              <a:lnSpc>
                <a:spcPct val="120000"/>
              </a:lnSpc>
            </a:pPr>
            <a:endParaRPr lang="en-US" sz="2500" dirty="0">
              <a:solidFill>
                <a:srgbClr val="3366FF"/>
              </a:solidFill>
              <a:latin typeface="+mn-lt"/>
            </a:endParaRPr>
          </a:p>
          <a:p>
            <a:pPr marL="457200" indent="-457200">
              <a:lnSpc>
                <a:spcPct val="120000"/>
              </a:lnSpc>
              <a:buFont typeface="Wingdings" charset="2"/>
              <a:buChar char="§"/>
            </a:pPr>
            <a:r>
              <a:rPr lang="en-US" sz="11200" dirty="0">
                <a:latin typeface="+mn-lt"/>
              </a:rPr>
              <a:t>Document the </a:t>
            </a:r>
            <a:r>
              <a:rPr lang="en-US" sz="11200" i="1" dirty="0">
                <a:latin typeface="+mn-lt"/>
              </a:rPr>
              <a:t>availability</a:t>
            </a:r>
            <a:r>
              <a:rPr lang="en-US" sz="11200" dirty="0">
                <a:latin typeface="+mn-lt"/>
              </a:rPr>
              <a:t>, pricing, packaging, </a:t>
            </a:r>
            <a:r>
              <a:rPr lang="en-US" sz="11200" i="1" dirty="0">
                <a:latin typeface="+mn-lt"/>
              </a:rPr>
              <a:t>advertising</a:t>
            </a:r>
            <a:r>
              <a:rPr lang="en-US" sz="11200" dirty="0">
                <a:latin typeface="+mn-lt"/>
              </a:rPr>
              <a:t> and marketing of alcohol</a:t>
            </a:r>
          </a:p>
          <a:p>
            <a:pPr>
              <a:lnSpc>
                <a:spcPct val="150000"/>
              </a:lnSpc>
            </a:pPr>
            <a:endParaRPr lang="en-US" sz="1600" dirty="0">
              <a:latin typeface="+mn-lt"/>
            </a:endParaRPr>
          </a:p>
          <a:p>
            <a:pPr marL="457200" indent="-457200">
              <a:lnSpc>
                <a:spcPct val="120000"/>
              </a:lnSpc>
              <a:buFont typeface="Wingdings" charset="2"/>
              <a:buChar char="§"/>
            </a:pPr>
            <a:r>
              <a:rPr lang="en-US" sz="11200" dirty="0">
                <a:latin typeface="+mn-lt"/>
              </a:rPr>
              <a:t>Explore youth perceptions of the availability, promotion, packaging and pricing of alcohol </a:t>
            </a:r>
          </a:p>
          <a:p>
            <a:pPr>
              <a:lnSpc>
                <a:spcPct val="150000"/>
              </a:lnSpc>
            </a:pPr>
            <a:endParaRPr lang="en-US" sz="1600" dirty="0">
              <a:latin typeface="+mn-lt"/>
            </a:endParaRPr>
          </a:p>
          <a:p>
            <a:pPr marL="457200" indent="-457200">
              <a:lnSpc>
                <a:spcPct val="120000"/>
              </a:lnSpc>
              <a:buFont typeface="Wingdings" charset="2"/>
              <a:buChar char="§"/>
            </a:pPr>
            <a:r>
              <a:rPr lang="en-US" sz="11200" dirty="0">
                <a:latin typeface="+mn-lt"/>
              </a:rPr>
              <a:t>Explore youth drinking patterns, norms &amp; risky behaviors including sexual violence</a:t>
            </a:r>
          </a:p>
          <a:p>
            <a:endParaRPr lang="en-US" sz="900" dirty="0"/>
          </a:p>
          <a:p>
            <a:r>
              <a:rPr lang="en-US" dirty="0"/>
              <a:t> </a:t>
            </a:r>
          </a:p>
        </p:txBody>
      </p:sp>
      <p:sp>
        <p:nvSpPr>
          <p:cNvPr id="4" name="Content Placeholder 2"/>
          <p:cNvSpPr txBox="1">
            <a:spLocks/>
          </p:cNvSpPr>
          <p:nvPr/>
        </p:nvSpPr>
        <p:spPr>
          <a:xfrm>
            <a:off x="5064048" y="688760"/>
            <a:ext cx="3886200" cy="591902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Arial" pitchFamily="34" charset="0"/>
              <a:buNone/>
            </a:pPr>
            <a:r>
              <a:rPr lang="en-GB" altLang="en-US" sz="3600" b="1" dirty="0">
                <a:solidFill>
                  <a:srgbClr val="0099D2"/>
                </a:solidFill>
              </a:rPr>
              <a:t>Research sites</a:t>
            </a:r>
          </a:p>
          <a:p>
            <a:pPr marL="0" lvl="1" indent="0">
              <a:buFont typeface="Arial" pitchFamily="34" charset="0"/>
              <a:buNone/>
            </a:pPr>
            <a:endParaRPr lang="en-GB" altLang="en-US" sz="600" dirty="0">
              <a:solidFill>
                <a:srgbClr val="FF0000"/>
              </a:solidFill>
            </a:endParaRPr>
          </a:p>
          <a:p>
            <a:pPr marL="857250" lvl="2" indent="-457200">
              <a:buFont typeface="Wingdings" charset="2"/>
              <a:buChar char="§"/>
            </a:pPr>
            <a:r>
              <a:rPr lang="en-GB" altLang="en-US" sz="2800" dirty="0"/>
              <a:t>Mwanza &amp; Kilimanjaro regions (Tanzania)</a:t>
            </a:r>
          </a:p>
          <a:p>
            <a:pPr marL="857250" lvl="2" indent="-457200">
              <a:buFont typeface="Wingdings" charset="2"/>
              <a:buChar char="§"/>
            </a:pPr>
            <a:endParaRPr lang="en-GB" altLang="en-US" sz="1000" dirty="0"/>
          </a:p>
          <a:p>
            <a:pPr marL="857250" lvl="2" indent="-457200">
              <a:buFont typeface="Wingdings" charset="2"/>
              <a:buChar char="§"/>
            </a:pPr>
            <a:r>
              <a:rPr lang="en-US" sz="2800" dirty="0"/>
              <a:t>Gauteng and Mpumalanga provinces (South Africa)</a:t>
            </a:r>
          </a:p>
          <a:p>
            <a:pPr marL="857250" lvl="2" indent="-457200">
              <a:buFont typeface="Wingdings" charset="2"/>
              <a:buChar char="§"/>
            </a:pPr>
            <a:endParaRPr lang="en-US" sz="1000" dirty="0"/>
          </a:p>
          <a:p>
            <a:pPr marL="857250" lvl="2" indent="-457200">
              <a:buFont typeface="Wingdings" charset="2"/>
              <a:buChar char="§"/>
            </a:pPr>
            <a:r>
              <a:rPr lang="en-US" sz="2800" dirty="0"/>
              <a:t>Mumbai (India)</a:t>
            </a:r>
          </a:p>
          <a:p>
            <a:pPr marL="0" lvl="1" indent="0">
              <a:buFont typeface="Arial" pitchFamily="34" charset="0"/>
              <a:buNone/>
            </a:pPr>
            <a:endParaRPr lang="en-GB" altLang="en-US" sz="1000" b="1" dirty="0"/>
          </a:p>
          <a:p>
            <a:pPr marL="457200" lvl="1" indent="-457200">
              <a:buFont typeface="Wingdings" charset="2"/>
              <a:buChar char="§"/>
            </a:pPr>
            <a:endParaRPr lang="en-GB" altLang="en-US" sz="1000" b="1" dirty="0"/>
          </a:p>
          <a:p>
            <a:pPr marL="400050" lvl="2" indent="0">
              <a:buFont typeface="Arial" pitchFamily="34" charset="0"/>
              <a:buNone/>
            </a:pPr>
            <a:endParaRPr lang="en-ZA" sz="2600" dirty="0"/>
          </a:p>
          <a:p>
            <a:pPr marL="457200" indent="-457200">
              <a:buFont typeface="Wingdings" charset="2"/>
              <a:buChar char="§"/>
            </a:pPr>
            <a:endParaRPr lang="en-GB" altLang="en-US" sz="900" dirty="0"/>
          </a:p>
          <a:p>
            <a:pPr marL="342900" lvl="1" indent="-342900">
              <a:buFont typeface="Wingdings" charset="2"/>
              <a:buChar char="§"/>
            </a:pPr>
            <a:endParaRPr lang="en-GB" altLang="en-US" dirty="0"/>
          </a:p>
          <a:p>
            <a:endParaRPr lang="en-US" dirty="0"/>
          </a:p>
        </p:txBody>
      </p:sp>
    </p:spTree>
    <p:extLst>
      <p:ext uri="{BB962C8B-B14F-4D97-AF65-F5344CB8AC3E}">
        <p14:creationId xmlns:p14="http://schemas.microsoft.com/office/powerpoint/2010/main" val="205163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80" y="323158"/>
            <a:ext cx="8018313" cy="560140"/>
          </a:xfrm>
        </p:spPr>
        <p:txBody>
          <a:bodyPr>
            <a:noAutofit/>
          </a:bodyPr>
          <a:lstStyle/>
          <a:p>
            <a:r>
              <a:rPr lang="en-US" sz="3600" dirty="0">
                <a:latin typeface="+mj-lt"/>
              </a:rPr>
              <a:t>Methods</a:t>
            </a:r>
          </a:p>
        </p:txBody>
      </p:sp>
      <p:sp>
        <p:nvSpPr>
          <p:cNvPr id="3" name="Text Placeholder 2">
            <a:extLst>
              <a:ext uri="{FF2B5EF4-FFF2-40B4-BE49-F238E27FC236}">
                <a16:creationId xmlns="" xmlns:a16="http://schemas.microsoft.com/office/drawing/2014/main" id="{E1131AD4-8C88-CD43-B2B2-DDA2AF816F3A}"/>
              </a:ext>
            </a:extLst>
          </p:cNvPr>
          <p:cNvSpPr>
            <a:spLocks noGrp="1"/>
          </p:cNvSpPr>
          <p:nvPr>
            <p:ph type="body" idx="1"/>
          </p:nvPr>
        </p:nvSpPr>
        <p:spPr>
          <a:xfrm>
            <a:off x="568241" y="840774"/>
            <a:ext cx="3838296" cy="639763"/>
          </a:xfrm>
        </p:spPr>
        <p:txBody>
          <a:bodyPr>
            <a:normAutofit/>
          </a:bodyPr>
          <a:lstStyle/>
          <a:p>
            <a:r>
              <a:rPr lang="en-US" sz="2800" dirty="0"/>
              <a:t>Mapping</a:t>
            </a:r>
          </a:p>
        </p:txBody>
      </p:sp>
      <p:sp>
        <p:nvSpPr>
          <p:cNvPr id="5" name="Text Placeholder 4">
            <a:extLst>
              <a:ext uri="{FF2B5EF4-FFF2-40B4-BE49-F238E27FC236}">
                <a16:creationId xmlns="" xmlns:a16="http://schemas.microsoft.com/office/drawing/2014/main" id="{2839541F-8D66-5346-AC22-763195ACA71E}"/>
              </a:ext>
            </a:extLst>
          </p:cNvPr>
          <p:cNvSpPr>
            <a:spLocks noGrp="1"/>
          </p:cNvSpPr>
          <p:nvPr>
            <p:ph type="body" sz="quarter" idx="3"/>
          </p:nvPr>
        </p:nvSpPr>
        <p:spPr>
          <a:xfrm>
            <a:off x="4506763" y="840774"/>
            <a:ext cx="4041775" cy="639763"/>
          </a:xfrm>
        </p:spPr>
        <p:txBody>
          <a:bodyPr>
            <a:normAutofit/>
          </a:bodyPr>
          <a:lstStyle/>
          <a:p>
            <a:r>
              <a:rPr lang="en-US" sz="2800" dirty="0"/>
              <a:t>Photovoice</a:t>
            </a:r>
          </a:p>
        </p:txBody>
      </p:sp>
      <p:sp>
        <p:nvSpPr>
          <p:cNvPr id="7" name="Text Placeholder 3"/>
          <p:cNvSpPr>
            <a:spLocks noGrp="1"/>
          </p:cNvSpPr>
          <p:nvPr>
            <p:ph sz="quarter" idx="4"/>
          </p:nvPr>
        </p:nvSpPr>
        <p:spPr>
          <a:xfrm>
            <a:off x="4539382" y="1517637"/>
            <a:ext cx="4041775" cy="3951288"/>
          </a:xfrm>
        </p:spPr>
        <p:txBody>
          <a:bodyPr>
            <a:normAutofit fontScale="70000" lnSpcReduction="20000"/>
          </a:bodyPr>
          <a:lstStyle/>
          <a:p>
            <a:pPr marL="342900" lvl="1" indent="-342900">
              <a:buFont typeface="Wingdings" charset="2"/>
              <a:buChar char="§"/>
            </a:pPr>
            <a:r>
              <a:rPr lang="en-US" altLang="en-US" sz="3100" dirty="0"/>
              <a:t>Purposive sample: 18-24 years</a:t>
            </a:r>
          </a:p>
          <a:p>
            <a:pPr marL="342900" lvl="1" indent="-342900">
              <a:buFont typeface="Wingdings" charset="2"/>
              <a:buChar char="§"/>
            </a:pPr>
            <a:r>
              <a:rPr lang="en-GB" altLang="en-US" sz="2900" dirty="0"/>
              <a:t>Given camera &amp; to photograph interactions of youth with alcohol in their localities &amp; caption them</a:t>
            </a:r>
          </a:p>
          <a:p>
            <a:pPr marL="742950" lvl="2" indent="-342900">
              <a:buFont typeface="Wingdings" charset="2"/>
              <a:buChar char="§"/>
            </a:pPr>
            <a:r>
              <a:rPr lang="en-GB" altLang="en-US" sz="2700" dirty="0"/>
              <a:t>Confidentiality &amp; photo acting</a:t>
            </a:r>
          </a:p>
          <a:p>
            <a:pPr marL="342900" lvl="1" indent="-342900">
              <a:buFont typeface="Wingdings" charset="2"/>
              <a:buChar char="§"/>
            </a:pPr>
            <a:r>
              <a:rPr lang="en-GB" altLang="en-US" sz="3100" dirty="0"/>
              <a:t>12 photo voice groups ( 4 in each country)</a:t>
            </a:r>
          </a:p>
          <a:p>
            <a:pPr marL="742950" lvl="2" indent="-342900">
              <a:buFont typeface="Wingdings" charset="2"/>
              <a:buChar char="§"/>
            </a:pPr>
            <a:r>
              <a:rPr lang="en-GB" altLang="en-US" sz="3100" dirty="0"/>
              <a:t>Each taken through a series of discussions about photos &amp; captions</a:t>
            </a:r>
            <a:endParaRPr lang="en-GB" altLang="en-US" sz="2900" dirty="0"/>
          </a:p>
          <a:p>
            <a:pPr marL="342900" lvl="1" indent="-342900">
              <a:buFont typeface="Wingdings" charset="2"/>
              <a:buChar char="§"/>
            </a:pPr>
            <a:r>
              <a:rPr lang="en-GB" altLang="en-US" sz="3100" dirty="0"/>
              <a:t>Atlas </a:t>
            </a:r>
            <a:r>
              <a:rPr lang="en-GB" altLang="en-US" sz="3100" dirty="0" err="1"/>
              <a:t>ti</a:t>
            </a:r>
            <a:r>
              <a:rPr lang="en-GB" altLang="en-US" sz="3100" dirty="0"/>
              <a:t> &amp; </a:t>
            </a:r>
            <a:r>
              <a:rPr lang="en-GB" altLang="en-US" sz="3100" dirty="0" err="1"/>
              <a:t>Nvivo</a:t>
            </a:r>
            <a:r>
              <a:rPr lang="en-GB" altLang="en-US" sz="3100" dirty="0"/>
              <a:t> software used for analysis</a:t>
            </a:r>
          </a:p>
          <a:p>
            <a:pPr marL="0" indent="0" algn="ctr">
              <a:buNone/>
            </a:pPr>
            <a:endParaRPr lang="en-US" sz="6500" dirty="0">
              <a:latin typeface="+mn-lt"/>
            </a:endParaRPr>
          </a:p>
        </p:txBody>
      </p:sp>
      <p:pic>
        <p:nvPicPr>
          <p:cNvPr id="6" name="Picture 7" descr="DSC00322.JPG"/>
          <p:cNvPicPr>
            <a:picLocks noChangeAspect="1" noChangeArrowheads="1"/>
          </p:cNvPicPr>
          <p:nvPr/>
        </p:nvPicPr>
        <p:blipFill>
          <a:blip r:embed="rId2" cstate="print"/>
          <a:srcRect/>
          <a:stretch>
            <a:fillRect/>
          </a:stretch>
        </p:blipFill>
        <p:spPr bwMode="auto">
          <a:xfrm>
            <a:off x="568241" y="4448746"/>
            <a:ext cx="3073400" cy="2209800"/>
          </a:xfrm>
          <a:prstGeom prst="rect">
            <a:avLst/>
          </a:prstGeom>
          <a:noFill/>
          <a:ln w="9525">
            <a:noFill/>
            <a:miter lim="800000"/>
            <a:headEnd/>
            <a:tailEnd/>
          </a:ln>
        </p:spPr>
      </p:pic>
      <p:sp>
        <p:nvSpPr>
          <p:cNvPr id="9" name="Content Placeholder 8">
            <a:extLst>
              <a:ext uri="{FF2B5EF4-FFF2-40B4-BE49-F238E27FC236}">
                <a16:creationId xmlns="" xmlns:a16="http://schemas.microsoft.com/office/drawing/2014/main" id="{7D5168DE-E409-7C40-8705-4B4BD718FAA8}"/>
              </a:ext>
            </a:extLst>
          </p:cNvPr>
          <p:cNvSpPr>
            <a:spLocks noGrp="1"/>
          </p:cNvSpPr>
          <p:nvPr>
            <p:ph sz="half" idx="2"/>
          </p:nvPr>
        </p:nvSpPr>
        <p:spPr>
          <a:xfrm>
            <a:off x="530225" y="1480537"/>
            <a:ext cx="3838296" cy="3475870"/>
          </a:xfrm>
        </p:spPr>
        <p:txBody>
          <a:bodyPr>
            <a:noAutofit/>
          </a:bodyPr>
          <a:lstStyle/>
          <a:p>
            <a:pPr>
              <a:buFont typeface="Wingdings" pitchFamily="2" charset="2"/>
              <a:buChar char="§"/>
            </a:pPr>
            <a:r>
              <a:rPr lang="en-US" sz="2000" dirty="0"/>
              <a:t>GIS mapping of alcohol outlets near education institutions</a:t>
            </a:r>
          </a:p>
          <a:p>
            <a:pPr>
              <a:buFont typeface="Wingdings" pitchFamily="2" charset="2"/>
              <a:buChar char="§"/>
            </a:pPr>
            <a:r>
              <a:rPr lang="en-US" sz="2000" dirty="0"/>
              <a:t>Walk along each street &amp; record point at every school/college and alcohol outlet using GPS device</a:t>
            </a:r>
          </a:p>
          <a:p>
            <a:pPr>
              <a:buFont typeface="Wingdings" pitchFamily="2" charset="2"/>
              <a:buChar char="§"/>
            </a:pPr>
            <a:r>
              <a:rPr lang="en-US" sz="2000" dirty="0"/>
              <a:t>Record observable information of outlets &amp; photograph adverts</a:t>
            </a:r>
          </a:p>
        </p:txBody>
      </p:sp>
    </p:spTree>
    <p:extLst>
      <p:ext uri="{BB962C8B-B14F-4D97-AF65-F5344CB8AC3E}">
        <p14:creationId xmlns:p14="http://schemas.microsoft.com/office/powerpoint/2010/main" val="175786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3"/>
          <a:srcRect/>
          <a:stretch>
            <a:fillRect/>
          </a:stretch>
        </p:blipFill>
        <p:spPr bwMode="auto">
          <a:xfrm>
            <a:off x="304800" y="1498600"/>
            <a:ext cx="8612229" cy="5334000"/>
          </a:xfrm>
          <a:prstGeom prst="rect">
            <a:avLst/>
          </a:prstGeom>
          <a:noFill/>
          <a:ln w="9525">
            <a:noFill/>
            <a:miter lim="800000"/>
            <a:headEnd/>
            <a:tailEnd/>
          </a:ln>
          <a:effectLst/>
        </p:spPr>
      </p:pic>
      <p:sp>
        <p:nvSpPr>
          <p:cNvPr id="11" name="Title 1"/>
          <p:cNvSpPr txBox="1">
            <a:spLocks/>
          </p:cNvSpPr>
          <p:nvPr/>
        </p:nvSpPr>
        <p:spPr>
          <a:xfrm>
            <a:off x="685800" y="1066800"/>
            <a:ext cx="7848600" cy="64294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rPr>
              <a:t>Alcohol</a:t>
            </a:r>
            <a:r>
              <a:rPr kumimoji="0" lang="en-US" sz="3000" u="none" strike="noStrike" kern="1200" cap="none" spc="0" normalizeH="0" noProof="0" dirty="0">
                <a:ln>
                  <a:noFill/>
                </a:ln>
                <a:solidFill>
                  <a:srgbClr val="FF0000"/>
                </a:solidFill>
                <a:effectLst/>
                <a:uLnTx/>
                <a:uFillTx/>
                <a:ea typeface="Tahoma" panose="020B0604030504040204" pitchFamily="34" charset="0"/>
                <a:cs typeface="Tahoma" panose="020B0604030504040204" pitchFamily="34" charset="0"/>
              </a:rPr>
              <a:t> outlets </a:t>
            </a:r>
            <a:r>
              <a:rPr lang="en-US" sz="3000" dirty="0">
                <a:solidFill>
                  <a:srgbClr val="FF0000"/>
                </a:solidFill>
                <a:ea typeface="Tahoma" panose="020B0604030504040204" pitchFamily="34" charset="0"/>
                <a:cs typeface="Tahoma" panose="020B0604030504040204" pitchFamily="34" charset="0"/>
              </a:rPr>
              <a:t>&amp;</a:t>
            </a:r>
            <a:r>
              <a:rPr kumimoji="0" lang="en-US" sz="3000" u="none" strike="noStrike" kern="1200" cap="none" spc="0" normalizeH="0" noProof="0" dirty="0">
                <a:ln>
                  <a:noFill/>
                </a:ln>
                <a:solidFill>
                  <a:srgbClr val="FF0000"/>
                </a:solidFill>
                <a:effectLst/>
                <a:uLnTx/>
                <a:uFillTx/>
                <a:ea typeface="Tahoma" panose="020B0604030504040204" pitchFamily="34" charset="0"/>
                <a:cs typeface="Tahoma" panose="020B0604030504040204" pitchFamily="34" charset="0"/>
              </a:rPr>
              <a:t> advert</a:t>
            </a:r>
            <a:r>
              <a:rPr lang="en-US" sz="3000" noProof="0" dirty="0">
                <a:solidFill>
                  <a:srgbClr val="FF0000"/>
                </a:solidFill>
                <a:ea typeface="Tahoma" panose="020B0604030504040204" pitchFamily="34" charset="0"/>
                <a:cs typeface="Tahoma" panose="020B0604030504040204" pitchFamily="34" charset="0"/>
              </a:rPr>
              <a:t>s</a:t>
            </a:r>
            <a:r>
              <a:rPr lang="en-US" sz="3000" dirty="0">
                <a:solidFill>
                  <a:srgbClr val="FF0000"/>
                </a:solidFill>
                <a:ea typeface="Tahoma" panose="020B0604030504040204" pitchFamily="34" charset="0"/>
                <a:cs typeface="Tahoma" panose="020B0604030504040204" pitchFamily="34" charset="0"/>
              </a:rPr>
              <a:t> in Mwanza, Tanzania</a:t>
            </a:r>
            <a:endParaRPr kumimoji="0" lang="en-US" sz="300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endParaRPr>
          </a:p>
        </p:txBody>
      </p:sp>
      <p:sp>
        <p:nvSpPr>
          <p:cNvPr id="2" name="TextBox 1"/>
          <p:cNvSpPr txBox="1"/>
          <p:nvPr/>
        </p:nvSpPr>
        <p:spPr>
          <a:xfrm>
            <a:off x="3657600" y="533400"/>
            <a:ext cx="4343400" cy="646331"/>
          </a:xfrm>
          <a:prstGeom prst="rect">
            <a:avLst/>
          </a:prstGeom>
          <a:noFill/>
        </p:spPr>
        <p:txBody>
          <a:bodyPr wrap="square" rtlCol="0">
            <a:spAutoFit/>
          </a:bodyPr>
          <a:lstStyle/>
          <a:p>
            <a:r>
              <a:rPr lang="en-US" sz="3600" b="1" dirty="0">
                <a:solidFill>
                  <a:srgbClr val="0099D2"/>
                </a:solidFill>
              </a:rPr>
              <a:t>Findings</a:t>
            </a:r>
          </a:p>
        </p:txBody>
      </p:sp>
    </p:spTree>
    <p:extLst>
      <p:ext uri="{BB962C8B-B14F-4D97-AF65-F5344CB8AC3E}">
        <p14:creationId xmlns:p14="http://schemas.microsoft.com/office/powerpoint/2010/main" val="87860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45230"/>
            <a:ext cx="9117767" cy="5412770"/>
          </a:xfrm>
          <a:prstGeom prst="rect">
            <a:avLst/>
          </a:prstGeom>
        </p:spPr>
      </p:pic>
      <p:pic>
        <p:nvPicPr>
          <p:cNvPr id="6" name="Picture 5"/>
          <p:cNvPicPr>
            <a:picLocks noChangeAspect="1"/>
          </p:cNvPicPr>
          <p:nvPr/>
        </p:nvPicPr>
        <p:blipFill>
          <a:blip r:embed="rId4"/>
          <a:stretch>
            <a:fillRect/>
          </a:stretch>
        </p:blipFill>
        <p:spPr>
          <a:xfrm>
            <a:off x="5553879" y="4617115"/>
            <a:ext cx="3563888" cy="1359633"/>
          </a:xfrm>
          <a:prstGeom prst="rect">
            <a:avLst/>
          </a:prstGeom>
        </p:spPr>
      </p:pic>
      <p:sp>
        <p:nvSpPr>
          <p:cNvPr id="5" name="Title 8"/>
          <p:cNvSpPr txBox="1">
            <a:spLocks/>
          </p:cNvSpPr>
          <p:nvPr/>
        </p:nvSpPr>
        <p:spPr bwMode="auto">
          <a:xfrm>
            <a:off x="226368" y="0"/>
            <a:ext cx="8665029"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ZA" sz="3000" dirty="0">
                <a:solidFill>
                  <a:srgbClr val="FF0000"/>
                </a:solidFill>
              </a:rPr>
              <a:t>Alcohol outlets &amp; adverts in urban South Africa </a:t>
            </a:r>
            <a:r>
              <a:rPr lang="en-ZA" dirty="0"/>
              <a:t/>
            </a:r>
            <a:br>
              <a:rPr lang="en-ZA" dirty="0"/>
            </a:br>
            <a:r>
              <a:rPr lang="en-ZA" sz="2400" dirty="0"/>
              <a:t>147 alcohol outlets vs 36 schools</a:t>
            </a:r>
            <a:endParaRPr lang="en-ZA" sz="3200" dirty="0"/>
          </a:p>
        </p:txBody>
      </p:sp>
      <p:sp>
        <p:nvSpPr>
          <p:cNvPr id="2" name="TextBox 1"/>
          <p:cNvSpPr txBox="1"/>
          <p:nvPr/>
        </p:nvSpPr>
        <p:spPr>
          <a:xfrm>
            <a:off x="10126133" y="4927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881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85800"/>
            <a:ext cx="9018641" cy="954107"/>
          </a:xfrm>
          <a:prstGeom prst="rect">
            <a:avLst/>
          </a:prstGeom>
        </p:spPr>
        <p:txBody>
          <a:bodyPr wrap="square">
            <a:spAutoFit/>
          </a:bodyPr>
          <a:lstStyle/>
          <a:p>
            <a:pPr algn="ctr"/>
            <a:r>
              <a:rPr lang="en-US" sz="3600" dirty="0">
                <a:solidFill>
                  <a:srgbClr val="FF0000"/>
                </a:solidFill>
                <a:ea typeface="Tahoma" panose="020B0604030504040204" pitchFamily="34" charset="0"/>
                <a:cs typeface="Tahoma" panose="020B0604030504040204" pitchFamily="34" charset="0"/>
              </a:rPr>
              <a:t>Alcohol outlets in Mumbai</a:t>
            </a:r>
          </a:p>
          <a:p>
            <a:pPr algn="ctr"/>
            <a:endParaRPr lang="en-US" sz="2000" dirty="0"/>
          </a:p>
        </p:txBody>
      </p:sp>
      <p:pic>
        <p:nvPicPr>
          <p:cNvPr id="8" name="Content Placeholder 7">
            <a:extLst>
              <a:ext uri="{FF2B5EF4-FFF2-40B4-BE49-F238E27FC236}">
                <a16:creationId xmlns="" xmlns:a16="http://schemas.microsoft.com/office/drawing/2014/main" id="{B84D2B97-863B-4C0E-B23E-272E5E04B0D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4454" y="1519240"/>
            <a:ext cx="8431787" cy="5181600"/>
          </a:xfrm>
        </p:spPr>
      </p:pic>
    </p:spTree>
    <p:extLst>
      <p:ext uri="{BB962C8B-B14F-4D97-AF65-F5344CB8AC3E}">
        <p14:creationId xmlns:p14="http://schemas.microsoft.com/office/powerpoint/2010/main" val="420264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57" y="519046"/>
            <a:ext cx="8280920" cy="951020"/>
          </a:xfrm>
        </p:spPr>
        <p:txBody>
          <a:bodyPr>
            <a:noAutofit/>
          </a:bodyPr>
          <a:lstStyle/>
          <a:p>
            <a:r>
              <a:rPr lang="en-ZA" sz="3600" b="0" dirty="0">
                <a:solidFill>
                  <a:srgbClr val="FF0000"/>
                </a:solidFill>
                <a:latin typeface="+mj-lt"/>
              </a:rPr>
              <a:t>Messages in advertisements</a:t>
            </a:r>
            <a:r>
              <a:rPr lang="en-ZA" sz="3600" u="sng" dirty="0">
                <a:solidFill>
                  <a:srgbClr val="FF0000"/>
                </a:solidFill>
              </a:rPr>
              <a:t/>
            </a:r>
            <a:br>
              <a:rPr lang="en-ZA" sz="3600" u="sng" dirty="0">
                <a:solidFill>
                  <a:srgbClr val="FF0000"/>
                </a:solidFill>
              </a:rPr>
            </a:br>
            <a:endParaRPr lang="en-US" sz="3600" dirty="0">
              <a:latin typeface="+mn-lt"/>
            </a:endParaRPr>
          </a:p>
        </p:txBody>
      </p:sp>
      <p:sp>
        <p:nvSpPr>
          <p:cNvPr id="3" name="Content Placeholder 2"/>
          <p:cNvSpPr>
            <a:spLocks noGrp="1"/>
          </p:cNvSpPr>
          <p:nvPr>
            <p:ph idx="1"/>
          </p:nvPr>
        </p:nvSpPr>
        <p:spPr>
          <a:xfrm>
            <a:off x="304800" y="1521024"/>
            <a:ext cx="8496944" cy="4634764"/>
          </a:xfrm>
        </p:spPr>
        <p:txBody>
          <a:bodyPr>
            <a:normAutofit/>
          </a:bodyPr>
          <a:lstStyle/>
          <a:p>
            <a:pPr marL="0" indent="0" algn="ctr">
              <a:buNone/>
            </a:pPr>
            <a:endParaRPr lang="en-US" sz="2600" dirty="0"/>
          </a:p>
          <a:p>
            <a:pPr marL="457200" indent="-457200">
              <a:buFont typeface="Wingdings" charset="2"/>
              <a:buChar char="§"/>
            </a:pPr>
            <a:endParaRPr lang="en-US" sz="1000" dirty="0"/>
          </a:p>
          <a:p>
            <a:endParaRPr lang="en-US" sz="2600" dirty="0"/>
          </a:p>
        </p:txBody>
      </p:sp>
      <p:sp>
        <p:nvSpPr>
          <p:cNvPr id="5" name="Rectangle 4"/>
          <p:cNvSpPr/>
          <p:nvPr/>
        </p:nvSpPr>
        <p:spPr>
          <a:xfrm>
            <a:off x="152400" y="1105525"/>
            <a:ext cx="4755974" cy="830997"/>
          </a:xfrm>
          <a:prstGeom prst="rect">
            <a:avLst/>
          </a:prstGeom>
        </p:spPr>
        <p:txBody>
          <a:bodyPr wrap="square">
            <a:spAutoFit/>
          </a:bodyPr>
          <a:lstStyle/>
          <a:p>
            <a:pPr marL="342900" indent="-342900">
              <a:buFont typeface="Wingdings" charset="2"/>
              <a:buChar char="§"/>
            </a:pPr>
            <a:r>
              <a:rPr lang="en-US" altLang="en-US" sz="2400" dirty="0"/>
              <a:t>Alcohol advertising </a:t>
            </a:r>
            <a:r>
              <a:rPr lang="en-US" sz="2400" dirty="0"/>
              <a:t>is attractive to youth</a:t>
            </a:r>
          </a:p>
        </p:txBody>
      </p:sp>
      <p:pic>
        <p:nvPicPr>
          <p:cNvPr id="6" name="Picture 5" descr="Design2B_To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960" y="2299363"/>
            <a:ext cx="4342650" cy="2880320"/>
          </a:xfrm>
          <a:prstGeom prst="rect">
            <a:avLst/>
          </a:prstGeom>
          <a:noFill/>
          <a:ln>
            <a:noFill/>
          </a:ln>
        </p:spPr>
      </p:pic>
      <p:sp>
        <p:nvSpPr>
          <p:cNvPr id="7" name="Subtitle 2"/>
          <p:cNvSpPr txBox="1">
            <a:spLocks/>
          </p:cNvSpPr>
          <p:nvPr/>
        </p:nvSpPr>
        <p:spPr>
          <a:xfrm>
            <a:off x="384057" y="5294351"/>
            <a:ext cx="4223553" cy="1101750"/>
          </a:xfrm>
          <a:prstGeom prst="rect">
            <a:avLst/>
          </a:prstGeom>
        </p:spPr>
        <p:txBody>
          <a:bodyPr>
            <a:normAutofit/>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1800" b="1" i="1" dirty="0"/>
              <a:t>Just by looking at the image of this alcohol, you feel like trying it!  </a:t>
            </a:r>
            <a:r>
              <a:rPr lang="en-ZA" sz="1800" i="1" dirty="0"/>
              <a:t>© </a:t>
            </a:r>
            <a:r>
              <a:rPr lang="en-ZA" sz="1800" i="1" dirty="0" err="1"/>
              <a:t>Paballo</a:t>
            </a:r>
            <a:r>
              <a:rPr lang="en-ZA" sz="1800" i="1" dirty="0"/>
              <a:t>/ 31-10-15/</a:t>
            </a:r>
            <a:r>
              <a:rPr lang="en-ZA" sz="1800" dirty="0"/>
              <a:t> South African</a:t>
            </a:r>
            <a:r>
              <a:rPr lang="en-ZA" sz="1800" i="1" dirty="0"/>
              <a:t> Site)</a:t>
            </a:r>
            <a:endParaRPr lang="en-ZA" b="1" dirty="0"/>
          </a:p>
        </p:txBody>
      </p:sp>
      <p:sp>
        <p:nvSpPr>
          <p:cNvPr id="8" name="Rectangle 7"/>
          <p:cNvSpPr/>
          <p:nvPr/>
        </p:nvSpPr>
        <p:spPr>
          <a:xfrm>
            <a:off x="4878838" y="1091816"/>
            <a:ext cx="4343400" cy="830997"/>
          </a:xfrm>
          <a:prstGeom prst="rect">
            <a:avLst/>
          </a:prstGeom>
        </p:spPr>
        <p:txBody>
          <a:bodyPr wrap="square">
            <a:spAutoFit/>
          </a:bodyPr>
          <a:lstStyle/>
          <a:p>
            <a:pPr marL="285750" indent="-285750">
              <a:buFont typeface="Wingdings" charset="2"/>
              <a:buChar char="§"/>
            </a:pPr>
            <a:r>
              <a:rPr lang="en-ZA" sz="2400" b="1" dirty="0"/>
              <a:t>  </a:t>
            </a:r>
            <a:r>
              <a:rPr lang="en-ZA" sz="2400" dirty="0"/>
              <a:t>Promotions encourage ↑ drinking:</a:t>
            </a:r>
          </a:p>
        </p:txBody>
      </p:sp>
      <p:sp>
        <p:nvSpPr>
          <p:cNvPr id="9" name="Content Placeholder 2"/>
          <p:cNvSpPr txBox="1">
            <a:spLocks/>
          </p:cNvSpPr>
          <p:nvPr/>
        </p:nvSpPr>
        <p:spPr>
          <a:xfrm>
            <a:off x="4878838" y="2073026"/>
            <a:ext cx="4265162" cy="4784974"/>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200" dirty="0"/>
              <a:t>1. Competitions</a:t>
            </a:r>
          </a:p>
          <a:p>
            <a:pPr marL="0" indent="0">
              <a:buNone/>
            </a:pPr>
            <a:r>
              <a:rPr lang="en-ZA" sz="2200" dirty="0"/>
              <a:t>2. Celebrity events at taverns</a:t>
            </a:r>
          </a:p>
          <a:p>
            <a:pPr marL="0" indent="0">
              <a:buNone/>
            </a:pPr>
            <a:r>
              <a:rPr lang="en-ZA" sz="2200" dirty="0"/>
              <a:t>3. Cheap prices and/ or discounts</a:t>
            </a:r>
          </a:p>
          <a:p>
            <a:pPr lvl="1">
              <a:buFont typeface="Arial" panose="020B0604020202020204" pitchFamily="34" charset="0"/>
              <a:buChar char="•"/>
            </a:pPr>
            <a:r>
              <a:rPr lang="en-ZA" sz="2000" dirty="0"/>
              <a:t>happy hour’, ‘ladies’ night' and‘ buy 1 get 1 free‘</a:t>
            </a:r>
          </a:p>
          <a:p>
            <a:pPr lvl="1">
              <a:buFont typeface="Arial" panose="020B0604020202020204" pitchFamily="34" charset="0"/>
              <a:buChar char="•"/>
            </a:pPr>
            <a:endParaRPr lang="en-ZA" sz="500" dirty="0"/>
          </a:p>
          <a:p>
            <a:pPr lvl="1">
              <a:buFont typeface="Arial" panose="020B0604020202020204" pitchFamily="34" charset="0"/>
              <a:buChar char="•"/>
            </a:pPr>
            <a:endParaRPr lang="en-ZA" sz="500" dirty="0"/>
          </a:p>
          <a:p>
            <a:pPr marL="0" indent="0">
              <a:buFontTx/>
              <a:buNone/>
            </a:pPr>
            <a:endParaRPr lang="en-ZA" sz="300" dirty="0"/>
          </a:p>
          <a:p>
            <a:pPr marL="0" indent="0">
              <a:buFontTx/>
              <a:buNone/>
            </a:pPr>
            <a:r>
              <a:rPr lang="en-GB" sz="2100" b="1" i="1" dirty="0"/>
              <a:t>Male</a:t>
            </a:r>
            <a:r>
              <a:rPr lang="en-GB" sz="2100" i="1" dirty="0"/>
              <a:t>: They say Ladies’ Night because ladies get their alcohol for free... the whole community goes! even if you are 14 years, as long as you're a girl you get in and get your free drink  (</a:t>
            </a:r>
            <a:r>
              <a:rPr lang="en-ZA" sz="2000" dirty="0"/>
              <a:t>South African</a:t>
            </a:r>
            <a:r>
              <a:rPr lang="en-GB" sz="2100" i="1" dirty="0"/>
              <a:t> Site)</a:t>
            </a:r>
            <a:endParaRPr lang="en-ZA" sz="2100" dirty="0"/>
          </a:p>
          <a:p>
            <a:pPr marL="0" indent="0">
              <a:buFontTx/>
              <a:buNone/>
            </a:pPr>
            <a:endParaRPr lang="en-ZA" sz="1050" dirty="0"/>
          </a:p>
          <a:p>
            <a:endParaRPr lang="en-ZA" sz="2000" dirty="0"/>
          </a:p>
        </p:txBody>
      </p:sp>
    </p:spTree>
    <p:extLst>
      <p:ext uri="{BB962C8B-B14F-4D97-AF65-F5344CB8AC3E}">
        <p14:creationId xmlns:p14="http://schemas.microsoft.com/office/powerpoint/2010/main" val="372230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IMR Mwanza\STRIVE\Multicountry Study\Data Collection\MOSHI\Data\PhotoVoice\Girls\Data\Photos\Top Ten Photos\FATUMA\DSC00509.JPG"/>
          <p:cNvPicPr/>
          <p:nvPr/>
        </p:nvPicPr>
        <p:blipFill>
          <a:blip r:embed="rId3" cstate="print"/>
          <a:srcRect/>
          <a:stretch>
            <a:fillRect/>
          </a:stretch>
        </p:blipFill>
        <p:spPr bwMode="auto">
          <a:xfrm>
            <a:off x="5105400" y="2057400"/>
            <a:ext cx="3429000" cy="3048000"/>
          </a:xfrm>
          <a:prstGeom prst="rect">
            <a:avLst/>
          </a:prstGeom>
          <a:noFill/>
          <a:ln w="9525">
            <a:noFill/>
            <a:miter lim="800000"/>
            <a:headEnd/>
            <a:tailEnd/>
          </a:ln>
        </p:spPr>
      </p:pic>
      <p:pic>
        <p:nvPicPr>
          <p:cNvPr id="6" name="Picture 5" descr="D:\NIMR Mwanza\STRIVE\Multicountry Study\Data Collection\MWANZA\Data\PhotoVoice\Data Files\Photos\Top Ten\Boys\HASSAN\DSC00095.JPG"/>
          <p:cNvPicPr/>
          <p:nvPr/>
        </p:nvPicPr>
        <p:blipFill>
          <a:blip r:embed="rId4" cstate="print"/>
          <a:srcRect/>
          <a:stretch>
            <a:fillRect/>
          </a:stretch>
        </p:blipFill>
        <p:spPr bwMode="auto">
          <a:xfrm>
            <a:off x="457200" y="2057400"/>
            <a:ext cx="3581400" cy="3048000"/>
          </a:xfrm>
          <a:prstGeom prst="rect">
            <a:avLst/>
          </a:prstGeom>
          <a:noFill/>
          <a:ln w="9525">
            <a:noFill/>
            <a:miter lim="800000"/>
            <a:headEnd/>
            <a:tailEnd/>
          </a:ln>
        </p:spPr>
      </p:pic>
      <p:sp>
        <p:nvSpPr>
          <p:cNvPr id="7" name="TextBox 6"/>
          <p:cNvSpPr txBox="1"/>
          <p:nvPr/>
        </p:nvSpPr>
        <p:spPr>
          <a:xfrm>
            <a:off x="304800" y="5181600"/>
            <a:ext cx="3857652" cy="1200329"/>
          </a:xfrm>
          <a:prstGeom prst="rect">
            <a:avLst/>
          </a:prstGeom>
          <a:noFill/>
        </p:spPr>
        <p:txBody>
          <a:bodyPr wrap="square" rtlCol="0">
            <a:spAutoFit/>
          </a:bodyPr>
          <a:lstStyle/>
          <a:p>
            <a:r>
              <a:rPr lang="en-US" i="1" dirty="0"/>
              <a:t>‘a champion beer for champion men’</a:t>
            </a:r>
          </a:p>
          <a:p>
            <a:r>
              <a:rPr lang="en-US" i="1" dirty="0"/>
              <a:t>Adverts use gender norms to appeal to male drinkers </a:t>
            </a:r>
            <a:r>
              <a:rPr lang="en-GB" i="1" dirty="0"/>
              <a:t>(Tanzanian Site)</a:t>
            </a:r>
            <a:endParaRPr lang="en-ZA" dirty="0"/>
          </a:p>
          <a:p>
            <a:endParaRPr lang="en-US" i="1" dirty="0"/>
          </a:p>
        </p:txBody>
      </p:sp>
      <p:sp>
        <p:nvSpPr>
          <p:cNvPr id="8" name="TextBox 7"/>
          <p:cNvSpPr txBox="1"/>
          <p:nvPr/>
        </p:nvSpPr>
        <p:spPr>
          <a:xfrm>
            <a:off x="4876800" y="5105400"/>
            <a:ext cx="3886200" cy="1200329"/>
          </a:xfrm>
          <a:prstGeom prst="rect">
            <a:avLst/>
          </a:prstGeom>
          <a:noFill/>
        </p:spPr>
        <p:txBody>
          <a:bodyPr wrap="square" rtlCol="0">
            <a:spAutoFit/>
          </a:bodyPr>
          <a:lstStyle/>
          <a:p>
            <a:r>
              <a:rPr lang="en-US" i="1" dirty="0"/>
              <a:t>Emphasis on different brands and affordable prices of alcohol </a:t>
            </a:r>
            <a:r>
              <a:rPr lang="en-GB" i="1" dirty="0"/>
              <a:t>(Tanzanian Site)</a:t>
            </a:r>
            <a:endParaRPr lang="en-ZA" dirty="0"/>
          </a:p>
          <a:p>
            <a:endParaRPr lang="en-US" i="1" dirty="0"/>
          </a:p>
        </p:txBody>
      </p:sp>
      <p:sp>
        <p:nvSpPr>
          <p:cNvPr id="9" name="Title 1"/>
          <p:cNvSpPr txBox="1">
            <a:spLocks/>
          </p:cNvSpPr>
          <p:nvPr/>
        </p:nvSpPr>
        <p:spPr>
          <a:xfrm>
            <a:off x="0" y="777068"/>
            <a:ext cx="9188896" cy="112793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ZA" dirty="0">
                <a:solidFill>
                  <a:srgbClr val="FF0000"/>
                </a:solidFill>
              </a:rPr>
              <a:t>Emphasis on affordability </a:t>
            </a:r>
            <a:r>
              <a:rPr lang="en-ZA" dirty="0" smtClean="0">
                <a:solidFill>
                  <a:srgbClr val="FF0000"/>
                </a:solidFill>
              </a:rPr>
              <a:t>&amp; masculinity</a:t>
            </a:r>
            <a:endParaRPr lang="en-ZA" u="sng" dirty="0">
              <a:solidFill>
                <a:srgbClr val="FF0000"/>
              </a:solidFill>
            </a:endParaRPr>
          </a:p>
        </p:txBody>
      </p:sp>
    </p:spTree>
    <p:extLst>
      <p:ext uri="{BB962C8B-B14F-4D97-AF65-F5344CB8AC3E}">
        <p14:creationId xmlns:p14="http://schemas.microsoft.com/office/powerpoint/2010/main" val="1585122595"/>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6037</TotalTime>
  <Words>1236</Words>
  <Application>Microsoft Macintosh PowerPoint</Application>
  <PresentationFormat>On-screen Show (4:3)</PresentationFormat>
  <Paragraphs>153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AIDS 2016_Template</vt:lpstr>
      <vt:lpstr>Mapping Alcohol Availability to Youth in Tanzania, South Africa and India: Implications for structural interventions against HIV  Gerry Mshana on behalf of STRIVE colleagues</vt:lpstr>
      <vt:lpstr>Background</vt:lpstr>
      <vt:lpstr>PowerPoint Presentation</vt:lpstr>
      <vt:lpstr>Methods</vt:lpstr>
      <vt:lpstr>PowerPoint Presentation</vt:lpstr>
      <vt:lpstr>PowerPoint Presentation</vt:lpstr>
      <vt:lpstr>PowerPoint Presentation</vt:lpstr>
      <vt:lpstr>Messages in advertisements </vt:lpstr>
      <vt:lpstr>PowerPoint Presentation</vt:lpstr>
      <vt:lpstr>PowerPoint Presentation</vt:lpstr>
      <vt:lpstr>Availability leads to youth alcohol ‘binging’</vt:lpstr>
      <vt:lpstr>Sexual risk, violence &amp; transactional sex</vt:lpstr>
      <vt:lpstr>Policy recommendations</vt:lpstr>
      <vt:lpstr>Implications for HIV programmes</vt:lpstr>
      <vt:lpstr>Acknowledgements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Gerry Mshana</cp:lastModifiedBy>
  <cp:revision>113</cp:revision>
  <cp:lastPrinted>2017-01-16T15:31:13Z</cp:lastPrinted>
  <dcterms:created xsi:type="dcterms:W3CDTF">2017-01-13T09:09:35Z</dcterms:created>
  <dcterms:modified xsi:type="dcterms:W3CDTF">2018-07-26T09:04:36Z</dcterms:modified>
</cp:coreProperties>
</file>